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8" r:id="rId4"/>
    <p:sldMasterId id="2147483671" r:id="rId5"/>
    <p:sldMasterId id="2147483660" r:id="rId6"/>
  </p:sldMasterIdLst>
  <p:notesMasterIdLst>
    <p:notesMasterId r:id="rId18"/>
  </p:notesMasterIdLst>
  <p:sldIdLst>
    <p:sldId id="256" r:id="rId7"/>
    <p:sldId id="446" r:id="rId8"/>
    <p:sldId id="389" r:id="rId9"/>
    <p:sldId id="448" r:id="rId10"/>
    <p:sldId id="387" r:id="rId11"/>
    <p:sldId id="440" r:id="rId12"/>
    <p:sldId id="444" r:id="rId13"/>
    <p:sldId id="436" r:id="rId14"/>
    <p:sldId id="441" r:id="rId15"/>
    <p:sldId id="399" r:id="rId16"/>
    <p:sldId id="449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E6E6"/>
    <a:srgbClr val="0000FF"/>
    <a:srgbClr val="808080"/>
    <a:srgbClr val="FFA300"/>
    <a:srgbClr val="FF39FF"/>
    <a:srgbClr val="5F5FFF"/>
    <a:srgbClr val="FFFF00"/>
    <a:srgbClr val="FBFFEF"/>
    <a:srgbClr val="0040B4"/>
    <a:srgbClr val="5A5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767D530-B01F-4387-96A5-B5EE90C100D5}" v="2" dt="2025-03-17T00:22:57.99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04" autoAdjust="0"/>
    <p:restoredTop sz="93443" autoAdjust="0"/>
  </p:normalViewPr>
  <p:slideViewPr>
    <p:cSldViewPr snapToGrid="0">
      <p:cViewPr varScale="1">
        <p:scale>
          <a:sx n="86" d="100"/>
          <a:sy n="86" d="100"/>
        </p:scale>
        <p:origin x="55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microsoft.com/office/2015/10/relationships/revisionInfo" Target="revisionInfo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microsoft.com/office/2016/11/relationships/changesInfo" Target="changesInfos/changesInfo1.xml"/><Relationship Id="rId10" Type="http://schemas.openxmlformats.org/officeDocument/2006/relationships/slide" Target="slides/slide4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cKinney, Evan" userId="997d8f40-74d0-451a-b23d-b2d40da31d18" providerId="ADAL" clId="{0767D530-B01F-4387-96A5-B5EE90C100D5}"/>
    <pc:docChg chg="modSld">
      <pc:chgData name="McKinney, Evan" userId="997d8f40-74d0-451a-b23d-b2d40da31d18" providerId="ADAL" clId="{0767D530-B01F-4387-96A5-B5EE90C100D5}" dt="2025-03-17T00:22:57.992" v="1"/>
      <pc:docMkLst>
        <pc:docMk/>
      </pc:docMkLst>
      <pc:sldChg chg="modAnim">
        <pc:chgData name="McKinney, Evan" userId="997d8f40-74d0-451a-b23d-b2d40da31d18" providerId="ADAL" clId="{0767D530-B01F-4387-96A5-B5EE90C100D5}" dt="2025-03-17T00:22:57.992" v="1"/>
        <pc:sldMkLst>
          <pc:docMk/>
          <pc:sldMk cId="508901356" sldId="440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E3D0A0-3698-43DA-8AD9-F515B3C34689}" type="datetimeFigureOut">
              <a:rPr lang="en-US" smtClean="0"/>
              <a:t>3/16/2025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F8C0AB-361F-468F-B96B-4C9EB4532B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3797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F8C0AB-361F-468F-B96B-4C9EB4532B7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03180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205 valid bipartite graph using 4-8 SNAILs with at least 16 qubits. (using constraint of 2-colorable module graph, max degree of snail 4, max degree of qubit 2)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F8C0AB-361F-468F-B96B-4C9EB4532B7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7425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i="1" dirty="0"/>
              <a:t>Maximum vertex variants?</a:t>
            </a:r>
          </a:p>
          <a:p>
            <a:pPr lvl="1"/>
            <a:r>
              <a:rPr lang="en-US" i="1" dirty="0"/>
              <a:t>Maximum incident edges per node?</a:t>
            </a:r>
          </a:p>
          <a:p>
            <a:pPr lvl="1"/>
            <a:r>
              <a:rPr lang="en-US" i="1" dirty="0"/>
              <a:t>Maximum adjacent vertices?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F8C0AB-361F-468F-B96B-4C9EB4532B7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4128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Classically, this is a </a:t>
            </a:r>
            <a:r>
              <a:rPr lang="en-US" i="1" dirty="0"/>
              <a:t>linear constraint optimization </a:t>
            </a:r>
            <a:r>
              <a:rPr lang="en-US" dirty="0"/>
              <a:t>problem (Frequency Allocation Problem)!</a:t>
            </a:r>
          </a:p>
          <a:p>
            <a:r>
              <a:rPr lang="en-US" dirty="0"/>
              <a:t>Edges in compatibility graph specify a minimum separation constraint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F8C0AB-361F-468F-B96B-4C9EB4532B7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15880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Diagonalization, pump displacement transforms to get an interaction frame Hamiltonian. </a:t>
            </a:r>
          </a:p>
          <a:p>
            <a:r>
              <a:rPr lang="en-US" dirty="0"/>
              <a:t>Then we do the polynomial expansions to get full set of terms.</a:t>
            </a:r>
          </a:p>
          <a:p>
            <a:r>
              <a:rPr lang="en-US" dirty="0"/>
              <a:t>See that the e^-</a:t>
            </a:r>
            <a:r>
              <a:rPr lang="en-US" dirty="0" err="1"/>
              <a:t>iwt</a:t>
            </a:r>
            <a:r>
              <a:rPr lang="en-US" dirty="0"/>
              <a:t> terms give the pump frequencies, such that these terms go to 1 (or 0 otherwise). But when crowded, this breaks down.</a:t>
            </a:r>
          </a:p>
          <a:p>
            <a:r>
              <a:rPr lang="en-US" dirty="0"/>
              <a:t>Call these spectator terms, inherent crowding sources due to inadvertently activating more than the desired term due to features of the spectral allocation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F8C0AB-361F-468F-B96B-4C9EB4532B7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814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Plug other MM talks, Jake/</a:t>
            </a:r>
            <a:r>
              <a:rPr lang="en-US" dirty="0" err="1"/>
              <a:t>Mingkang</a:t>
            </a:r>
            <a:r>
              <a:rPr lang="en-US" dirty="0"/>
              <a:t>/Blais;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F8C0AB-361F-468F-B96B-4C9EB4532B7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7660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Walk through graph carefully</a:t>
            </a:r>
            <a:br>
              <a:rPr lang="en-US" dirty="0"/>
            </a:br>
            <a:r>
              <a:rPr lang="en-US" dirty="0"/>
              <a:t>how do you get out of it, either make the gates slower or make detuning larger!!!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F8C0AB-361F-468F-B96B-4C9EB4532B7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517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Need to emphasize the key ingredients</a:t>
            </a:r>
          </a:p>
          <a:p>
            <a:r>
              <a:rPr lang="en-US" dirty="0"/>
              <a:t>Assume lifetime, assume speed limit – put numbers on the slide!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F8C0AB-361F-468F-B96B-4C9EB4532B7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1809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Assume lifetime, assume speed limit – put numbers on the slide!</a:t>
            </a:r>
          </a:p>
          <a:p>
            <a:r>
              <a:rPr lang="en-US" dirty="0"/>
              <a:t>Turn up the T1 by 10 and reoptimize with new spectators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F8C0AB-361F-468F-B96B-4C9EB4532B7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2201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F8C0AB-361F-468F-B96B-4C9EB4532B7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2495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emf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4A599-A154-4940-BB13-031222908E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609198"/>
            <a:ext cx="9144000" cy="822815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lang="en-US" sz="3400" kern="1200" dirty="0" smtClean="0">
                <a:solidFill>
                  <a:srgbClr val="0040B4"/>
                </a:solidFill>
                <a:latin typeface="Arial" panose="020B0604020202020204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文本框 6">
            <a:extLst>
              <a:ext uri="{FF2B5EF4-FFF2-40B4-BE49-F238E27FC236}">
                <a16:creationId xmlns:a16="http://schemas.microsoft.com/office/drawing/2014/main" id="{AC0C7AC9-D90D-4E64-9A59-AB44D43729B4}"/>
              </a:ext>
            </a:extLst>
          </p:cNvPr>
          <p:cNvSpPr txBox="1"/>
          <p:nvPr/>
        </p:nvSpPr>
        <p:spPr>
          <a:xfrm>
            <a:off x="1524000" y="3832005"/>
            <a:ext cx="91440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0" i="0" baseline="300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1500" dirty="0">
                <a:latin typeface="+mj-lt"/>
              </a:rPr>
              <a:t>Department of Electrical and Computer Engineering, University of Pittsburgh</a:t>
            </a:r>
          </a:p>
          <a:p>
            <a:pPr algn="ctr"/>
            <a:r>
              <a:rPr lang="en-US" sz="1600" b="0" i="0" baseline="300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1500" dirty="0">
                <a:latin typeface="+mj-lt"/>
              </a:rPr>
              <a:t>Department of Applied Physics, Yale University</a:t>
            </a:r>
          </a:p>
          <a:p>
            <a:pPr algn="ctr"/>
            <a:r>
              <a:rPr lang="en-US" sz="1500" baseline="30000" dirty="0">
                <a:latin typeface="+mj-lt"/>
              </a:rPr>
              <a:t>3</a:t>
            </a:r>
            <a:r>
              <a:rPr lang="en-US" sz="1500" dirty="0">
                <a:latin typeface="+mj-lt"/>
              </a:rPr>
              <a:t>Department of Electrical Engineering and Computer Science, Syracuse University</a:t>
            </a:r>
          </a:p>
        </p:txBody>
      </p:sp>
      <p:pic>
        <p:nvPicPr>
          <p:cNvPr id="13" name="Picture 6">
            <a:extLst>
              <a:ext uri="{FF2B5EF4-FFF2-40B4-BE49-F238E27FC236}">
                <a16:creationId xmlns:a16="http://schemas.microsoft.com/office/drawing/2014/main" id="{DB486F56-D745-4B53-A37F-05D379F050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1155" y="3714351"/>
            <a:ext cx="1288322" cy="120430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82A8D6D2-42AA-4BA0-841B-E9F9F4335F9C}"/>
              </a:ext>
            </a:extLst>
          </p:cNvPr>
          <p:cNvSpPr txBox="1"/>
          <p:nvPr/>
        </p:nvSpPr>
        <p:spPr>
          <a:xfrm>
            <a:off x="1524000" y="2805758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>
                <a:latin typeface="Arial" panose="020B0604020202020204" pitchFamily="34" charset="0"/>
                <a:cs typeface="Arial" panose="020B0604020202020204" pitchFamily="34" charset="0"/>
              </a:rPr>
              <a:t>Evan McKinney</a:t>
            </a:r>
            <a:r>
              <a:rPr lang="en-US" b="0" i="0" u="sng" baseline="300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</a:p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I. Yusuf</a:t>
            </a:r>
            <a:r>
              <a:rPr lang="en-US" b="0" i="0" baseline="300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G. Falstin</a:t>
            </a:r>
            <a:r>
              <a:rPr lang="en-US" b="0" i="0" baseline="300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,G. Agarwal</a:t>
            </a:r>
            <a:r>
              <a:rPr lang="en-US" b="0" i="0" baseline="300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M. Hatridge</a:t>
            </a:r>
            <a:r>
              <a:rPr lang="en-US" b="0" i="0" baseline="300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A.K. 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Jones</a:t>
            </a:r>
            <a:r>
              <a:rPr lang="en-US" sz="1800" baseline="30000">
                <a:latin typeface="+mj-lt"/>
              </a:rPr>
              <a:t>3</a:t>
            </a:r>
            <a:endParaRPr lang="en-US" b="0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98D99B7-CA96-4EE9-2ECE-0B8CBD908C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12" t="27831" r="9602" b="18413"/>
          <a:stretch/>
        </p:blipFill>
        <p:spPr>
          <a:xfrm>
            <a:off x="538099" y="3714351"/>
            <a:ext cx="1391584" cy="12043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1E52C43-3F15-1539-8FAA-51AED6654F1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7060" y="5252561"/>
            <a:ext cx="774098" cy="973394"/>
          </a:xfrm>
          <a:prstGeom prst="rect">
            <a:avLst/>
          </a:prstGeom>
        </p:spPr>
      </p:pic>
      <p:pic>
        <p:nvPicPr>
          <p:cNvPr id="7" name="Picture 2" descr="Army graphic">
            <a:extLst>
              <a:ext uri="{FF2B5EF4-FFF2-40B4-BE49-F238E27FC236}">
                <a16:creationId xmlns:a16="http://schemas.microsoft.com/office/drawing/2014/main" id="{AAC9D8FC-A123-CDCF-EB18-BF1910AEE66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0383" y="5252561"/>
            <a:ext cx="973394" cy="973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logo with white text&#10;&#10;Description automatically generated">
            <a:extLst>
              <a:ext uri="{FF2B5EF4-FFF2-40B4-BE49-F238E27FC236}">
                <a16:creationId xmlns:a16="http://schemas.microsoft.com/office/drawing/2014/main" id="{1E99073A-6855-FC6A-7109-B4D8A8824E3C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1043" y="6971681"/>
            <a:ext cx="2473378" cy="10058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4C5D35B-E7D7-BB41-DC28-1F0BF43B02D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0278" y="5440748"/>
            <a:ext cx="4022026" cy="597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 descr="A blue shield with a yellow and white book&#10;&#10;AI-generated content may be incorrect.">
            <a:extLst>
              <a:ext uri="{FF2B5EF4-FFF2-40B4-BE49-F238E27FC236}">
                <a16:creationId xmlns:a16="http://schemas.microsoft.com/office/drawing/2014/main" id="{12DBCC49-577A-876B-56ED-B549BD8249D2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46"/>
          <a:stretch/>
        </p:blipFill>
        <p:spPr>
          <a:xfrm>
            <a:off x="3316351" y="5308579"/>
            <a:ext cx="855848" cy="978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2013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BAAF8-1B73-4A5F-9428-8DFC5E7ECB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48533"/>
          </a:xfrm>
          <a:prstGeom prst="rect">
            <a:avLst/>
          </a:prstGeom>
        </p:spPr>
        <p:txBody>
          <a:bodyPr/>
          <a:lstStyle>
            <a:lvl1pPr>
              <a:defRPr lang="en-US" sz="2800" kern="1200" dirty="0" smtClean="0">
                <a:solidFill>
                  <a:srgbClr val="0040B4"/>
                </a:solidFill>
                <a:latin typeface="Arial" panose="020B0604020202020204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9AB14B-3A6A-4CE5-B096-59741346DC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8F44AC5-F206-4B2A-A2F2-136EF3AA14A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59423" y="6272501"/>
            <a:ext cx="4600575" cy="504825"/>
          </a:xfrm>
        </p:spPr>
        <p:txBody>
          <a:bodyPr/>
          <a:lstStyle>
            <a:lvl1pPr marL="0" indent="0">
              <a:buNone/>
              <a:defRPr sz="11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add ref: 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First Author, et al. </a:t>
            </a:r>
            <a:r>
              <a: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Name of Journal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(Year)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FF0B08-3D18-23F3-77E1-C8FB4447C2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39626"/>
            <a:ext cx="805530" cy="7529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D526922-9D7F-C206-77E9-1B8D77A8EBF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12" t="27831" r="9602" b="18413"/>
          <a:stretch/>
        </p:blipFill>
        <p:spPr>
          <a:xfrm>
            <a:off x="32670" y="67564"/>
            <a:ext cx="805530" cy="697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5594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36961-FF7B-49E3-8F52-B75AEDC485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848533"/>
          </a:xfrm>
          <a:prstGeom prst="rect">
            <a:avLst/>
          </a:prstGeom>
        </p:spPr>
        <p:txBody>
          <a:bodyPr/>
          <a:lstStyle>
            <a:lvl1pPr>
              <a:defRPr lang="en-US" sz="2800" kern="1200" dirty="0">
                <a:solidFill>
                  <a:srgbClr val="0040B4"/>
                </a:solidFill>
                <a:latin typeface="Arial" panose="020B0604020202020204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377D7FC-A6EB-4C69-B536-FC20274C34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FFD40C-FC9B-4087-B657-884BAE486B9D}" type="datetimeFigureOut">
              <a:rPr lang="en-US" smtClean="0"/>
              <a:t>3/16/2025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AFAFFC-9051-4DA0-83F7-62C0B2A251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1A9F3F-BD6C-4F4F-BDB0-DCCC0C2160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EF1763D-6D58-407D-8666-50938880E94D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2BF08DF-BCD0-D3BE-6888-95E9BD0E953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12" t="27831" r="9602" b="18413"/>
          <a:stretch/>
        </p:blipFill>
        <p:spPr>
          <a:xfrm>
            <a:off x="32670" y="67564"/>
            <a:ext cx="805530" cy="6971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57F691D-5EB7-7D47-F45A-A3C47D85AE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39626"/>
            <a:ext cx="805530" cy="752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8918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BAAF8-1B73-4A5F-9428-8DFC5E7ECB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48533"/>
          </a:xfrm>
          <a:prstGeom prst="rect">
            <a:avLst/>
          </a:prstGeom>
        </p:spPr>
        <p:txBody>
          <a:bodyPr/>
          <a:lstStyle>
            <a:lvl1pPr>
              <a:defRPr lang="en-US" sz="2800" kern="1200" dirty="0" smtClean="0">
                <a:solidFill>
                  <a:srgbClr val="0040B4"/>
                </a:solidFill>
                <a:latin typeface="Arial" panose="020B0604020202020204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9AB14B-3A6A-4CE5-B096-59741346DC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2A06B6-CCBA-40B5-9B11-2BD5486A5D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EFEA0132-0FCA-47AA-968A-30489E2D70FB}" type="datetimeFigureOut">
              <a:rPr lang="en-US" smtClean="0"/>
              <a:t>3/16/2025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A56832-7071-4651-A724-B25FCFD76A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F39A58-2FF3-486F-BEE5-E0AE36E52F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0CC73DC-B102-4109-9B83-9CBECC4C0B47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BD40493-CA74-4E8A-96D4-D399750A15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39626"/>
            <a:ext cx="805530" cy="7529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CED9D61-3C1F-C3D4-01C0-7A60A0083B2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12" t="27831" r="9602" b="18413"/>
          <a:stretch/>
        </p:blipFill>
        <p:spPr>
          <a:xfrm>
            <a:off x="32670" y="67564"/>
            <a:ext cx="805530" cy="697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5105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A566EB-9C2E-46E3-8289-F123E8094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48532"/>
          </a:xfrm>
          <a:prstGeom prst="rect">
            <a:avLst/>
          </a:prstGeom>
        </p:spPr>
        <p:txBody>
          <a:bodyPr/>
          <a:lstStyle>
            <a:lvl1pPr>
              <a:defRPr lang="en-US" sz="2800" kern="1200" dirty="0">
                <a:solidFill>
                  <a:srgbClr val="0040B4"/>
                </a:solidFill>
                <a:latin typeface="Arial" panose="020B0604020202020204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5B5189-93C4-4B1F-A44B-ECA273C1F3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027920"/>
            <a:ext cx="5181600" cy="514904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74FDBF-952E-4B84-82C9-80639DB258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027920"/>
            <a:ext cx="5181600" cy="514904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DEF9A8-2720-4EFA-AE8D-A47A7B76AB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A0132-0FCA-47AA-968A-30489E2D70FB}" type="datetimeFigureOut">
              <a:rPr lang="en-US" smtClean="0"/>
              <a:t>3/16/2025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783BD8-432B-47E3-A878-050752139F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38924D-2ECD-448A-ADE5-6C9CA3E3CD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0CC73DC-B102-4109-9B83-9CBECC4C0B47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9B0E840-A366-455B-82D2-9C3923BB0CEF}"/>
              </a:ext>
            </a:extLst>
          </p:cNvPr>
          <p:cNvCxnSpPr>
            <a:cxnSpLocks/>
          </p:cNvCxnSpPr>
          <p:nvPr/>
        </p:nvCxnSpPr>
        <p:spPr>
          <a:xfrm>
            <a:off x="6084759" y="908087"/>
            <a:ext cx="0" cy="58138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324D2DDF-991A-D249-CB88-67461D34F4F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12" t="27831" r="9602" b="18413"/>
          <a:stretch/>
        </p:blipFill>
        <p:spPr>
          <a:xfrm>
            <a:off x="32670" y="67564"/>
            <a:ext cx="805530" cy="6971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1C6D212-9AB3-3796-D8C2-9DDE13DA59C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39626"/>
            <a:ext cx="805530" cy="752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051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97A8F0-A550-4CDB-8F60-F78C8AB049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48533"/>
          </a:xfrm>
          <a:prstGeom prst="rect">
            <a:avLst/>
          </a:prstGeom>
        </p:spPr>
        <p:txBody>
          <a:bodyPr/>
          <a:lstStyle>
            <a:lvl1pPr>
              <a:defRPr lang="en-US" sz="2800" kern="1200" dirty="0">
                <a:solidFill>
                  <a:srgbClr val="0040B4"/>
                </a:solidFill>
                <a:latin typeface="Arial" panose="020B0604020202020204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40C94E-59F6-43AB-830A-719B421AE3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015220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400" b="0" kern="1200">
                <a:solidFill>
                  <a:srgbClr val="0040B4"/>
                </a:solidFill>
                <a:latin typeface="Arial" panose="020B0604020202020204" pitchFamily="34" charset="0"/>
                <a:ea typeface="+mn-ea"/>
                <a:cs typeface="Arial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02FD1A-0EA6-4083-AF85-752AD4D3E3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005819"/>
            <a:ext cx="5157787" cy="41838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FC03824-8248-4504-BD22-86AA951A93D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015220"/>
            <a:ext cx="5183188" cy="823912"/>
          </a:xfrm>
        </p:spPr>
        <p:txBody>
          <a:bodyPr anchor="b"/>
          <a:lstStyle>
            <a:lvl1pPr marL="0" indent="0">
              <a:buNone/>
              <a:defRPr lang="en-US" sz="2400" b="0" kern="1200" dirty="0">
                <a:solidFill>
                  <a:srgbClr val="0040B4"/>
                </a:solidFill>
                <a:latin typeface="Arial" panose="020B0604020202020204" pitchFamily="34" charset="0"/>
                <a:ea typeface="+mn-ea"/>
                <a:cs typeface="Arial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F801E0D-A505-426B-8D99-A05D5AB257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005819"/>
            <a:ext cx="5183188" cy="41838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2D2BA7-F8EC-445B-9575-3FAE91C959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A0132-0FCA-47AA-968A-30489E2D70FB}" type="datetimeFigureOut">
              <a:rPr lang="en-US" smtClean="0"/>
              <a:t>3/16/2025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0B8D632-3EC1-44C0-81A1-97DC1A6FF6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54E7E5F-FAFA-4773-B0E0-4A4A56333E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0CC73DC-B102-4109-9B83-9CBECC4C0B47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FCB54BB-4066-46F3-B944-B8E30F0BE4C6}"/>
              </a:ext>
            </a:extLst>
          </p:cNvPr>
          <p:cNvCxnSpPr>
            <a:cxnSpLocks/>
          </p:cNvCxnSpPr>
          <p:nvPr/>
        </p:nvCxnSpPr>
        <p:spPr>
          <a:xfrm>
            <a:off x="6084759" y="908087"/>
            <a:ext cx="0" cy="58138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0C81981E-A492-E959-A5E0-83DAD97E5D5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12" t="27831" r="9602" b="18413"/>
          <a:stretch/>
        </p:blipFill>
        <p:spPr>
          <a:xfrm>
            <a:off x="32670" y="67564"/>
            <a:ext cx="805530" cy="69712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FBEA274-4BA9-0D74-A5F7-B8828C5B511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39626"/>
            <a:ext cx="805530" cy="752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4934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36961-FF7B-49E3-8F52-B75AEDC485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848533"/>
          </a:xfrm>
          <a:prstGeom prst="rect">
            <a:avLst/>
          </a:prstGeom>
        </p:spPr>
        <p:txBody>
          <a:bodyPr/>
          <a:lstStyle>
            <a:lvl1pPr>
              <a:defRPr lang="en-US" sz="2800" kern="1200" dirty="0">
                <a:solidFill>
                  <a:srgbClr val="0040B4"/>
                </a:solidFill>
                <a:latin typeface="Arial" panose="020B0604020202020204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377D7FC-A6EB-4C69-B536-FC20274C34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A0132-0FCA-47AA-968A-30489E2D70FB}" type="datetimeFigureOut">
              <a:rPr lang="en-US" smtClean="0"/>
              <a:t>3/16/2025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AFAFFC-9051-4DA0-83F7-62C0B2A251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1A9F3F-BD6C-4F4F-BDB0-DCCC0C2160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0CC73DC-B102-4109-9B83-9CBECC4C0B47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2BF08DF-BCD0-D3BE-6888-95E9BD0E953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12" t="27831" r="9602" b="18413"/>
          <a:stretch/>
        </p:blipFill>
        <p:spPr>
          <a:xfrm>
            <a:off x="32670" y="67564"/>
            <a:ext cx="805530" cy="6971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57F691D-5EB7-7D47-F45A-A3C47D85AE3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39626"/>
            <a:ext cx="805530" cy="752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7550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647D280-0D24-44C2-96F7-98D3D5F84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A0132-0FCA-47AA-968A-30489E2D70FB}" type="datetimeFigureOut">
              <a:rPr lang="en-US" smtClean="0"/>
              <a:t>3/16/2025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4235ABF-6FC0-4898-B574-02C0103E3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9A07D5-A6E1-48C8-958B-B87D934F3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0CC73DC-B102-4109-9B83-9CBECC4C0B47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E574A41-1089-B46F-CCCE-56E40B63953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12" t="27831" r="9602" b="18413"/>
          <a:stretch/>
        </p:blipFill>
        <p:spPr>
          <a:xfrm>
            <a:off x="32670" y="67564"/>
            <a:ext cx="805530" cy="6971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498222A-96DE-B44A-A44E-2C40DFAF9C2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39626"/>
            <a:ext cx="805530" cy="752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0281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BAAF8-1B73-4A5F-9428-8DFC5E7ECB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48533"/>
          </a:xfrm>
          <a:prstGeom prst="rect">
            <a:avLst/>
          </a:prstGeom>
        </p:spPr>
        <p:txBody>
          <a:bodyPr/>
          <a:lstStyle>
            <a:lvl1pPr>
              <a:defRPr lang="en-US" sz="2800" kern="1200" dirty="0" smtClean="0">
                <a:solidFill>
                  <a:srgbClr val="0040B4"/>
                </a:solidFill>
                <a:latin typeface="Arial" panose="020B0604020202020204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9AB14B-3A6A-4CE5-B096-59741346DC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2A06B6-CCBA-40B5-9B11-2BD5486A5D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0200FD9C-4917-4269-A207-E2767210220C}" type="datetimeFigureOut">
              <a:rPr lang="en-US" smtClean="0"/>
              <a:t>3/16/2025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A56832-7071-4651-A724-B25FCFD76A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F39A58-2FF3-486F-BEE5-E0AE36E52F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760A68D-486F-484D-9935-2D9B06DD5CB9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BD40493-CA74-4E8A-96D4-D399750A15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39626"/>
            <a:ext cx="805530" cy="7529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CED9D61-3C1F-C3D4-01C0-7A60A0083B2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12" t="27831" r="9602" b="18413"/>
          <a:stretch/>
        </p:blipFill>
        <p:spPr>
          <a:xfrm>
            <a:off x="32670" y="67564"/>
            <a:ext cx="805530" cy="697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4471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36961-FF7B-49E3-8F52-B75AEDC485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848533"/>
          </a:xfrm>
          <a:prstGeom prst="rect">
            <a:avLst/>
          </a:prstGeom>
        </p:spPr>
        <p:txBody>
          <a:bodyPr/>
          <a:lstStyle>
            <a:lvl1pPr>
              <a:defRPr lang="en-US" sz="2800" kern="1200" dirty="0">
                <a:solidFill>
                  <a:srgbClr val="0040B4"/>
                </a:solidFill>
                <a:latin typeface="Arial" panose="020B0604020202020204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377D7FC-A6EB-4C69-B536-FC20274C34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00FD9C-4917-4269-A207-E2767210220C}" type="datetimeFigureOut">
              <a:rPr lang="en-US" smtClean="0"/>
              <a:t>3/16/2025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AFAFFC-9051-4DA0-83F7-62C0B2A251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1A9F3F-BD6C-4F4F-BDB0-DCCC0C2160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760A68D-486F-484D-9935-2D9B06DD5CB9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2BF08DF-BCD0-D3BE-6888-95E9BD0E953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12" t="27831" r="9602" b="18413"/>
          <a:stretch/>
        </p:blipFill>
        <p:spPr>
          <a:xfrm>
            <a:off x="32670" y="67564"/>
            <a:ext cx="805530" cy="6971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57F691D-5EB7-7D47-F45A-A3C47D85AE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39626"/>
            <a:ext cx="805530" cy="752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7968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BAAF8-1B73-4A5F-9428-8DFC5E7ECB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48533"/>
          </a:xfrm>
          <a:prstGeom prst="rect">
            <a:avLst/>
          </a:prstGeom>
        </p:spPr>
        <p:txBody>
          <a:bodyPr/>
          <a:lstStyle>
            <a:lvl1pPr>
              <a:defRPr lang="en-US" sz="2800" kern="1200" dirty="0" smtClean="0">
                <a:solidFill>
                  <a:srgbClr val="0040B4"/>
                </a:solidFill>
                <a:latin typeface="Arial" panose="020B0604020202020204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9AB14B-3A6A-4CE5-B096-59741346DC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2A06B6-CCBA-40B5-9B11-2BD5486A5D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EFEA0132-0FCA-47AA-968A-30489E2D70FB}" type="datetimeFigureOut">
              <a:rPr lang="en-US" smtClean="0"/>
              <a:t>3/16/2025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A56832-7071-4651-A724-B25FCFD76A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F39A58-2FF3-486F-BEE5-E0AE36E52F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0CC73DC-B102-4109-9B83-9CBECC4C0B47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BD40493-CA74-4E8A-96D4-D399750A15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39626"/>
            <a:ext cx="805530" cy="7529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CED9D61-3C1F-C3D4-01C0-7A60A0083B2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12" t="27831" r="9602" b="18413"/>
          <a:stretch/>
        </p:blipFill>
        <p:spPr>
          <a:xfrm>
            <a:off x="32670" y="67564"/>
            <a:ext cx="805530" cy="697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5105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53A6F41-F385-4EEA-9457-78E23B3C4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59330" cy="7529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455EEA-B214-43F4-AD90-91303A64AD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944071"/>
            <a:ext cx="10515600" cy="52328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4E53EC-ADD1-49D3-A59F-30015D76A1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EA0132-0FCA-47AA-968A-30489E2D70FB}" type="datetimeFigureOut">
              <a:rPr lang="en-US" smtClean="0"/>
              <a:t>3/16/2025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1B481A-649F-4EC4-891D-3E90975449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E9A927-E26B-4E0B-803E-37835235F3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CC73DC-B102-4109-9B83-9CBECC4C0B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257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0" r:id="rId2"/>
    <p:sldLayoutId id="2147483663" r:id="rId3"/>
    <p:sldLayoutId id="2147483664" r:id="rId4"/>
    <p:sldLayoutId id="2147483669" r:id="rId5"/>
    <p:sldLayoutId id="2147483666" r:id="rId6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lang="en-US" sz="2800" kern="1200" dirty="0">
          <a:solidFill>
            <a:srgbClr val="0040B4"/>
          </a:solidFill>
          <a:latin typeface="Arial" panose="020B0604020202020204" pitchFamily="34" charset="0"/>
          <a:ea typeface="+mj-ea"/>
          <a:cs typeface="Arial" pitchFamily="34" charset="0"/>
        </a:defRPr>
      </a:lvl1pPr>
    </p:titleStyle>
    <p:bodyStyle>
      <a:lvl1pPr marL="342794" indent="-342794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Ø"/>
        <a:defRPr lang="en-US" sz="1800" kern="1200" dirty="0" smtClean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1800" kern="1200" dirty="0" smtClean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1800" kern="1200" dirty="0" smtClean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1800" kern="1200" dirty="0" smtClean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1800" kern="1200" dirty="0" smtClean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53A6F41-F385-4EEA-9457-78E23B3C4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59330" cy="7529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455EEA-B214-43F4-AD90-91303A64AD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944071"/>
            <a:ext cx="10515600" cy="52328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4E53EC-ADD1-49D3-A59F-30015D76A1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00FD9C-4917-4269-A207-E2767210220C}" type="datetimeFigureOut">
              <a:rPr lang="en-US" smtClean="0"/>
              <a:t>3/16/2025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1B481A-649F-4EC4-891D-3E90975449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E9A927-E26B-4E0B-803E-37835235F3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60A68D-486F-484D-9935-2D9B06DD5C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1790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65" r:id="rId2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lang="en-US" sz="2800" kern="1200" dirty="0">
          <a:solidFill>
            <a:srgbClr val="0040B4"/>
          </a:solidFill>
          <a:latin typeface="Arial" panose="020B0604020202020204" pitchFamily="34" charset="0"/>
          <a:ea typeface="+mj-ea"/>
          <a:cs typeface="Arial" pitchFamily="34" charset="0"/>
        </a:defRPr>
      </a:lvl1pPr>
    </p:titleStyle>
    <p:bodyStyle>
      <a:lvl1pPr marL="342794" indent="-342794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Ø"/>
        <a:defRPr lang="en-US" sz="1800" kern="1200" dirty="0" smtClean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1800" kern="1200" dirty="0" smtClean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1800" kern="1200" dirty="0" smtClean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1800" kern="1200" dirty="0" smtClean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1800" kern="1200" dirty="0" smtClean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53A6F41-F385-4EEA-9457-78E23B3C4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59330" cy="7529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455EEA-B214-43F4-AD90-91303A64AD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944071"/>
            <a:ext cx="10515600" cy="52328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4E53EC-ADD1-49D3-A59F-30015D76A1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EA0132-0FCA-47AA-968A-30489E2D70FB}" type="datetimeFigureOut">
              <a:rPr lang="en-US" smtClean="0"/>
              <a:t>3/16/2025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1B481A-649F-4EC4-891D-3E90975449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E9A927-E26B-4E0B-803E-37835235F3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CC73DC-B102-4109-9B83-9CBECC4C0B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257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76" r:id="rId2"/>
    <p:sldLayoutId id="2147483680" r:id="rId3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lang="en-US" sz="2800" kern="1200" dirty="0">
          <a:solidFill>
            <a:srgbClr val="0040B4"/>
          </a:solidFill>
          <a:latin typeface="Arial" panose="020B0604020202020204" pitchFamily="34" charset="0"/>
          <a:ea typeface="+mj-ea"/>
          <a:cs typeface="Arial" pitchFamily="34" charset="0"/>
        </a:defRPr>
      </a:lvl1pPr>
    </p:titleStyle>
    <p:bodyStyle>
      <a:lvl1pPr marL="342794" indent="-342794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Ø"/>
        <a:defRPr lang="en-US" sz="1800" kern="1200" dirty="0" smtClean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1800" kern="1200" dirty="0" smtClean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1800" kern="1200" dirty="0" smtClean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1800" kern="1200" dirty="0" smtClean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1800" kern="1200" dirty="0" smtClean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6.png"/><Relationship Id="rId11" Type="http://schemas.openxmlformats.org/officeDocument/2006/relationships/image" Target="../media/image60.svg"/><Relationship Id="rId5" Type="http://schemas.openxmlformats.org/officeDocument/2006/relationships/image" Target="../media/image55.png"/><Relationship Id="rId10" Type="http://schemas.openxmlformats.org/officeDocument/2006/relationships/image" Target="../media/image59.png"/><Relationship Id="rId4" Type="http://schemas.openxmlformats.org/officeDocument/2006/relationships/image" Target="../media/image54.png"/><Relationship Id="rId9" Type="http://schemas.openxmlformats.org/officeDocument/2006/relationships/image" Target="../media/image5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4.png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svg"/><Relationship Id="rId11" Type="http://schemas.openxmlformats.org/officeDocument/2006/relationships/image" Target="../media/image37.sv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svg"/><Relationship Id="rId9" Type="http://schemas.openxmlformats.org/officeDocument/2006/relationships/image" Target="../media/image3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8.png"/><Relationship Id="rId5" Type="http://schemas.openxmlformats.org/officeDocument/2006/relationships/image" Target="../media/image47.svg"/><Relationship Id="rId4" Type="http://schemas.openxmlformats.org/officeDocument/2006/relationships/image" Target="../media/image4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0A288A-C142-7B2D-F910-8D4BAA161D4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Error Budgeting for Superconducting Modular Quantum Architecture Designs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57C6486-0C70-4BEA-B21A-C8DFE994BA74}"/>
              </a:ext>
            </a:extLst>
          </p:cNvPr>
          <p:cNvSpPr/>
          <p:nvPr/>
        </p:nvSpPr>
        <p:spPr>
          <a:xfrm>
            <a:off x="4612313" y="4652978"/>
            <a:ext cx="29674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Arial" pitchFamily="34" charset="0"/>
                <a:cs typeface="Arial" pitchFamily="34" charset="0"/>
              </a:rPr>
              <a:t>APS March Meeting (2025)</a:t>
            </a:r>
          </a:p>
        </p:txBody>
      </p:sp>
    </p:spTree>
    <p:extLst>
      <p:ext uri="{BB962C8B-B14F-4D97-AF65-F5344CB8AC3E}">
        <p14:creationId xmlns:p14="http://schemas.microsoft.com/office/powerpoint/2010/main" val="15483270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27FA7D-8255-4381-B7AA-BF2F4BD7E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1904ABE6-728B-406D-A60D-C7B12751EDDE}"/>
              </a:ext>
            </a:extLst>
          </p:cNvPr>
          <p:cNvSpPr txBox="1"/>
          <p:nvPr/>
        </p:nvSpPr>
        <p:spPr>
          <a:xfrm>
            <a:off x="179827" y="1037202"/>
            <a:ext cx="8140905" cy="24160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Developed a fidelity model from characterized device properties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Quantified tradeoffs between coherent and incoherent noise sources</a:t>
            </a:r>
          </a:p>
          <a:p>
            <a:pPr marL="742950" lvl="1" indent="-28575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Develop numerical optimization to minimize total average gate infidelity</a:t>
            </a: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Frequency allocation problem to determine viable module sizes</a:t>
            </a:r>
          </a:p>
          <a:p>
            <a:pPr marL="742950" lvl="1" indent="-28575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SNAIL module supports 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up to 4 qubits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before fidelity drops below 0.99</a:t>
            </a:r>
          </a:p>
          <a:p>
            <a:pPr marL="742950" lvl="1" indent="-28575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Partial frequency allocation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improves base fidelity up to 0.994, yielding a 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19.9% relative improvement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 computational accuracy.</a:t>
            </a:r>
          </a:p>
        </p:txBody>
      </p:sp>
      <p:pic>
        <p:nvPicPr>
          <p:cNvPr id="4" name="Picture 3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0D60582E-179B-34A0-839B-F2A56D1DE8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21" b="13419"/>
          <a:stretch/>
        </p:blipFill>
        <p:spPr>
          <a:xfrm>
            <a:off x="5651967" y="3572759"/>
            <a:ext cx="6582863" cy="3285241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86FE48E8-DD4E-9FC4-C59C-FA24461CB7DC}"/>
              </a:ext>
            </a:extLst>
          </p:cNvPr>
          <p:cNvGrpSpPr/>
          <p:nvPr/>
        </p:nvGrpSpPr>
        <p:grpSpPr>
          <a:xfrm>
            <a:off x="8829072" y="1689829"/>
            <a:ext cx="3591417" cy="1864875"/>
            <a:chOff x="8763084" y="1474646"/>
            <a:chExt cx="3591417" cy="186487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4AEDD6DD-0234-E2A8-B4B7-3CFABB5AC24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8" t="101" r="-628" b="33453"/>
            <a:stretch/>
          </p:blipFill>
          <p:spPr>
            <a:xfrm>
              <a:off x="8817221" y="1474646"/>
              <a:ext cx="1487036" cy="1487036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903BEF5-4646-E4F9-4AF3-2F6147FDE8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637" b="45186"/>
            <a:stretch/>
          </p:blipFill>
          <p:spPr>
            <a:xfrm>
              <a:off x="10558852" y="1486596"/>
              <a:ext cx="1487036" cy="1503749"/>
            </a:xfrm>
            <a:prstGeom prst="rect">
              <a:avLst/>
            </a:prstGeom>
          </p:spPr>
        </p:pic>
        <p:sp>
          <p:nvSpPr>
            <p:cNvPr id="6" name="TextBox 16">
              <a:extLst>
                <a:ext uri="{FF2B5EF4-FFF2-40B4-BE49-F238E27FC236}">
                  <a16:creationId xmlns:a16="http://schemas.microsoft.com/office/drawing/2014/main" id="{3FF45B1C-B51C-F01D-EA0F-58DEE9538337}"/>
                </a:ext>
              </a:extLst>
            </p:cNvPr>
            <p:cNvSpPr txBox="1"/>
            <p:nvPr/>
          </p:nvSpPr>
          <p:spPr>
            <a:xfrm>
              <a:off x="8763084" y="2970189"/>
              <a:ext cx="15953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Alex K. Jones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9C7C9AB-34E8-3970-CEB1-2EF75FB1F618}"/>
                </a:ext>
              </a:extLst>
            </p:cNvPr>
            <p:cNvSpPr txBox="1"/>
            <p:nvPr/>
          </p:nvSpPr>
          <p:spPr>
            <a:xfrm>
              <a:off x="10250238" y="2965136"/>
              <a:ext cx="21042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Girgis </a:t>
              </a:r>
              <a:r>
                <a:rPr lang="en-US" dirty="0" err="1">
                  <a:latin typeface="Arial" panose="020B0604020202020204" pitchFamily="34" charset="0"/>
                  <a:cs typeface="Arial" panose="020B0604020202020204" pitchFamily="34" charset="0"/>
                </a:rPr>
                <a:t>Falstin</a:t>
              </a:r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7" name="TextBox 16">
            <a:extLst>
              <a:ext uri="{FF2B5EF4-FFF2-40B4-BE49-F238E27FC236}">
                <a16:creationId xmlns:a16="http://schemas.microsoft.com/office/drawing/2014/main" id="{42887222-7EB9-281B-2D37-2F94D2FCD219}"/>
              </a:ext>
            </a:extLst>
          </p:cNvPr>
          <p:cNvSpPr txBox="1"/>
          <p:nvPr/>
        </p:nvSpPr>
        <p:spPr>
          <a:xfrm>
            <a:off x="7362930" y="5612454"/>
            <a:ext cx="1334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rgbClr val="E7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Israa Yusuf</a:t>
            </a:r>
          </a:p>
        </p:txBody>
      </p:sp>
      <p:sp>
        <p:nvSpPr>
          <p:cNvPr id="8" name="TextBox 16">
            <a:extLst>
              <a:ext uri="{FF2B5EF4-FFF2-40B4-BE49-F238E27FC236}">
                <a16:creationId xmlns:a16="http://schemas.microsoft.com/office/drawing/2014/main" id="{65ED993E-734A-4FC5-16A7-7E13001E295F}"/>
              </a:ext>
            </a:extLst>
          </p:cNvPr>
          <p:cNvSpPr txBox="1"/>
          <p:nvPr/>
        </p:nvSpPr>
        <p:spPr>
          <a:xfrm>
            <a:off x="8798634" y="5427788"/>
            <a:ext cx="1826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ln w="3175">
                  <a:noFill/>
                </a:ln>
                <a:solidFill>
                  <a:srgbClr val="E7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Gaurav Agarwal</a:t>
            </a:r>
          </a:p>
        </p:txBody>
      </p:sp>
      <p:sp>
        <p:nvSpPr>
          <p:cNvPr id="9" name="TextBox 16">
            <a:extLst>
              <a:ext uri="{FF2B5EF4-FFF2-40B4-BE49-F238E27FC236}">
                <a16:creationId xmlns:a16="http://schemas.microsoft.com/office/drawing/2014/main" id="{9F2AF818-5E87-63AD-956D-44A0F0F353FC}"/>
              </a:ext>
            </a:extLst>
          </p:cNvPr>
          <p:cNvSpPr txBox="1"/>
          <p:nvPr/>
        </p:nvSpPr>
        <p:spPr>
          <a:xfrm>
            <a:off x="7795827" y="3844171"/>
            <a:ext cx="1915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rgbClr val="E7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Michael Hatridge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D75ED0E-95A1-C1F9-3D54-2CDF2A7FA0C6}"/>
              </a:ext>
            </a:extLst>
          </p:cNvPr>
          <p:cNvGrpSpPr/>
          <p:nvPr/>
        </p:nvGrpSpPr>
        <p:grpSpPr>
          <a:xfrm>
            <a:off x="370424" y="3572759"/>
            <a:ext cx="4962290" cy="3176833"/>
            <a:chOff x="754144" y="3818415"/>
            <a:chExt cx="4578569" cy="2931177"/>
          </a:xfrm>
          <a:noFill/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9D5DD336-8318-9186-0C44-014DDC42845A}"/>
                </a:ext>
              </a:extLst>
            </p:cNvPr>
            <p:cNvGrpSpPr/>
            <p:nvPr/>
          </p:nvGrpSpPr>
          <p:grpSpPr>
            <a:xfrm>
              <a:off x="1672981" y="4045377"/>
              <a:ext cx="2583309" cy="1543422"/>
              <a:chOff x="23937397" y="8069091"/>
              <a:chExt cx="3365689" cy="2034045"/>
            </a:xfrm>
            <a:grpFill/>
          </p:grpSpPr>
          <p:pic>
            <p:nvPicPr>
              <p:cNvPr id="38" name="Picture 37" descr="Icon&#10;&#10;Description automatically generated">
                <a:extLst>
                  <a:ext uri="{FF2B5EF4-FFF2-40B4-BE49-F238E27FC236}">
                    <a16:creationId xmlns:a16="http://schemas.microsoft.com/office/drawing/2014/main" id="{7C920F9D-F92E-80F2-3090-EC5A53C8C5B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937397" y="8069091"/>
                <a:ext cx="3049905" cy="2034045"/>
              </a:xfrm>
              <a:prstGeom prst="rect">
                <a:avLst/>
              </a:prstGeom>
              <a:grpFill/>
            </p:spPr>
          </p:pic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B29F42A3-9109-C029-3AB4-79B9095CAA99}"/>
                  </a:ext>
                </a:extLst>
              </p:cNvPr>
              <p:cNvSpPr txBox="1"/>
              <p:nvPr/>
            </p:nvSpPr>
            <p:spPr>
              <a:xfrm rot="5400000">
                <a:off x="26435668" y="9000174"/>
                <a:ext cx="1253647" cy="481188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D74843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SNAIL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CB2270E-5E52-EB06-BEFC-F11B30431930}"/>
                  </a:ext>
                </a:extLst>
              </p:cNvPr>
              <p:cNvSpPr txBox="1"/>
              <p:nvPr/>
            </p:nvSpPr>
            <p:spPr>
              <a:xfrm>
                <a:off x="24690229" y="8100012"/>
                <a:ext cx="1358788" cy="486735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85D74C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Qubit</a:t>
                </a:r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5A4E8F18-91EA-2697-F452-AE9D37E10CCA}"/>
                </a:ext>
              </a:extLst>
            </p:cNvPr>
            <p:cNvGrpSpPr/>
            <p:nvPr/>
          </p:nvGrpSpPr>
          <p:grpSpPr>
            <a:xfrm>
              <a:off x="1224173" y="5545049"/>
              <a:ext cx="3600022" cy="1006266"/>
              <a:chOff x="2219174" y="1090447"/>
              <a:chExt cx="8305065" cy="2321404"/>
            </a:xfrm>
            <a:grpFill/>
          </p:grpSpPr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E3C25A12-FB23-E313-1D84-EA3D8D2301FB}"/>
                  </a:ext>
                </a:extLst>
              </p:cNvPr>
              <p:cNvGrpSpPr/>
              <p:nvPr/>
            </p:nvGrpSpPr>
            <p:grpSpPr>
              <a:xfrm>
                <a:off x="2219174" y="1090447"/>
                <a:ext cx="8305065" cy="2321404"/>
                <a:chOff x="3384015" y="1018380"/>
                <a:chExt cx="8305065" cy="2321404"/>
              </a:xfrm>
              <a:grpFill/>
            </p:grpSpPr>
            <p:grpSp>
              <p:nvGrpSpPr>
                <p:cNvPr id="47" name="Group 46">
                  <a:extLst>
                    <a:ext uri="{FF2B5EF4-FFF2-40B4-BE49-F238E27FC236}">
                      <a16:creationId xmlns:a16="http://schemas.microsoft.com/office/drawing/2014/main" id="{0C071EFF-2844-3B81-B057-7789087DA7F3}"/>
                    </a:ext>
                  </a:extLst>
                </p:cNvPr>
                <p:cNvGrpSpPr/>
                <p:nvPr/>
              </p:nvGrpSpPr>
              <p:grpSpPr>
                <a:xfrm>
                  <a:off x="3384015" y="1018380"/>
                  <a:ext cx="8305065" cy="2321404"/>
                  <a:chOff x="2219174" y="1105743"/>
                  <a:chExt cx="8305065" cy="2321404"/>
                </a:xfrm>
                <a:grpFill/>
              </p:grpSpPr>
              <p:pic>
                <p:nvPicPr>
                  <p:cNvPr id="58" name="Picture 57">
                    <a:extLst>
                      <a:ext uri="{FF2B5EF4-FFF2-40B4-BE49-F238E27FC236}">
                        <a16:creationId xmlns:a16="http://schemas.microsoft.com/office/drawing/2014/main" id="{9018595C-A5FD-1F0D-9253-F61E978E9E8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 flipH="1">
                    <a:off x="2219174" y="1105743"/>
                    <a:ext cx="2470210" cy="2321403"/>
                  </a:xfrm>
                  <a:prstGeom prst="rect">
                    <a:avLst/>
                  </a:prstGeom>
                  <a:grpFill/>
                </p:spPr>
              </p:pic>
              <p:pic>
                <p:nvPicPr>
                  <p:cNvPr id="59" name="Picture 58">
                    <a:extLst>
                      <a:ext uri="{FF2B5EF4-FFF2-40B4-BE49-F238E27FC236}">
                        <a16:creationId xmlns:a16="http://schemas.microsoft.com/office/drawing/2014/main" id="{1B7B68D2-109A-322C-B71A-258F421F6C1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3992675" y="1105743"/>
                    <a:ext cx="2470210" cy="2321403"/>
                  </a:xfrm>
                  <a:prstGeom prst="rect">
                    <a:avLst/>
                  </a:prstGeom>
                  <a:grpFill/>
                </p:spPr>
              </p:pic>
              <p:pic>
                <p:nvPicPr>
                  <p:cNvPr id="60" name="Picture 59">
                    <a:extLst>
                      <a:ext uri="{FF2B5EF4-FFF2-40B4-BE49-F238E27FC236}">
                        <a16:creationId xmlns:a16="http://schemas.microsoft.com/office/drawing/2014/main" id="{6671849A-526B-F9F2-B92A-96DE569ACC3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 flipH="1">
                    <a:off x="5813988" y="1105743"/>
                    <a:ext cx="2470211" cy="2321404"/>
                  </a:xfrm>
                  <a:prstGeom prst="rect">
                    <a:avLst/>
                  </a:prstGeom>
                  <a:grpFill/>
                </p:spPr>
              </p:pic>
              <p:pic>
                <p:nvPicPr>
                  <p:cNvPr id="61" name="Picture 60">
                    <a:extLst>
                      <a:ext uri="{FF2B5EF4-FFF2-40B4-BE49-F238E27FC236}">
                        <a16:creationId xmlns:a16="http://schemas.microsoft.com/office/drawing/2014/main" id="{C54032F1-3622-9135-6D14-69A134DE677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7572027" y="1105743"/>
                    <a:ext cx="2470210" cy="2321403"/>
                  </a:xfrm>
                  <a:prstGeom prst="rect">
                    <a:avLst/>
                  </a:prstGeom>
                  <a:grpFill/>
                </p:spPr>
              </p:pic>
              <p:pic>
                <p:nvPicPr>
                  <p:cNvPr id="62" name="Picture 61">
                    <a:extLst>
                      <a:ext uri="{FF2B5EF4-FFF2-40B4-BE49-F238E27FC236}">
                        <a16:creationId xmlns:a16="http://schemas.microsoft.com/office/drawing/2014/main" id="{9EDF46AB-87FE-BB4B-6C41-4E33501345C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/>
                  <a:srcRect l="54218"/>
                  <a:stretch/>
                </p:blipFill>
                <p:spPr>
                  <a:xfrm flipH="1">
                    <a:off x="9393340" y="1105744"/>
                    <a:ext cx="1130899" cy="2321403"/>
                  </a:xfrm>
                  <a:prstGeom prst="rect">
                    <a:avLst/>
                  </a:prstGeom>
                  <a:grpFill/>
                </p:spPr>
              </p:pic>
            </p:grpSp>
            <p:sp>
              <p:nvSpPr>
                <p:cNvPr id="48" name="Isosceles Triangle 47">
                  <a:extLst>
                    <a:ext uri="{FF2B5EF4-FFF2-40B4-BE49-F238E27FC236}">
                      <a16:creationId xmlns:a16="http://schemas.microsoft.com/office/drawing/2014/main" id="{A828E28E-0EEB-C202-92AD-68DA6C57DB2B}"/>
                    </a:ext>
                  </a:extLst>
                </p:cNvPr>
                <p:cNvSpPr/>
                <p:nvPr/>
              </p:nvSpPr>
              <p:spPr>
                <a:xfrm>
                  <a:off x="3471862" y="1159669"/>
                  <a:ext cx="478631" cy="402431"/>
                </a:xfrm>
                <a:prstGeom prst="triangle">
                  <a:avLst>
                    <a:gd name="adj" fmla="val 50488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9" name="Isosceles Triangle 48">
                  <a:extLst>
                    <a:ext uri="{FF2B5EF4-FFF2-40B4-BE49-F238E27FC236}">
                      <a16:creationId xmlns:a16="http://schemas.microsoft.com/office/drawing/2014/main" id="{BE97F6BA-0745-C9B3-C433-9543696CB560}"/>
                    </a:ext>
                  </a:extLst>
                </p:cNvPr>
                <p:cNvSpPr/>
                <p:nvPr/>
              </p:nvSpPr>
              <p:spPr>
                <a:xfrm>
                  <a:off x="7061248" y="1159668"/>
                  <a:ext cx="478631" cy="402431"/>
                </a:xfrm>
                <a:prstGeom prst="triangle">
                  <a:avLst>
                    <a:gd name="adj" fmla="val 50488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0" name="Isosceles Triangle 49">
                  <a:extLst>
                    <a:ext uri="{FF2B5EF4-FFF2-40B4-BE49-F238E27FC236}">
                      <a16:creationId xmlns:a16="http://schemas.microsoft.com/office/drawing/2014/main" id="{795AE934-3046-827E-BDA1-4F39D4E67C3C}"/>
                    </a:ext>
                  </a:extLst>
                </p:cNvPr>
                <p:cNvSpPr/>
                <p:nvPr/>
              </p:nvSpPr>
              <p:spPr>
                <a:xfrm>
                  <a:off x="5274285" y="1155856"/>
                  <a:ext cx="478631" cy="402431"/>
                </a:xfrm>
                <a:prstGeom prst="triangle">
                  <a:avLst>
                    <a:gd name="adj" fmla="val 50488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1" name="Isosceles Triangle 50">
                  <a:extLst>
                    <a:ext uri="{FF2B5EF4-FFF2-40B4-BE49-F238E27FC236}">
                      <a16:creationId xmlns:a16="http://schemas.microsoft.com/office/drawing/2014/main" id="{1EBB9E9C-8FCC-9B36-B7AC-ED5C7B78CD94}"/>
                    </a:ext>
                  </a:extLst>
                </p:cNvPr>
                <p:cNvSpPr/>
                <p:nvPr/>
              </p:nvSpPr>
              <p:spPr>
                <a:xfrm>
                  <a:off x="3471862" y="2725579"/>
                  <a:ext cx="478631" cy="402431"/>
                </a:xfrm>
                <a:prstGeom prst="triangle">
                  <a:avLst>
                    <a:gd name="adj" fmla="val 50488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2" name="Isosceles Triangle 51">
                  <a:extLst>
                    <a:ext uri="{FF2B5EF4-FFF2-40B4-BE49-F238E27FC236}">
                      <a16:creationId xmlns:a16="http://schemas.microsoft.com/office/drawing/2014/main" id="{C9CD1725-8240-A5B8-1E59-FCDA41DC1F93}"/>
                    </a:ext>
                  </a:extLst>
                </p:cNvPr>
                <p:cNvSpPr/>
                <p:nvPr/>
              </p:nvSpPr>
              <p:spPr>
                <a:xfrm>
                  <a:off x="5274286" y="2725575"/>
                  <a:ext cx="478631" cy="402431"/>
                </a:xfrm>
                <a:prstGeom prst="triangle">
                  <a:avLst>
                    <a:gd name="adj" fmla="val 50488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3" name="Isosceles Triangle 52">
                  <a:extLst>
                    <a:ext uri="{FF2B5EF4-FFF2-40B4-BE49-F238E27FC236}">
                      <a16:creationId xmlns:a16="http://schemas.microsoft.com/office/drawing/2014/main" id="{BE4FBCE0-B74B-C502-CFB4-102122E6AD2A}"/>
                    </a:ext>
                  </a:extLst>
                </p:cNvPr>
                <p:cNvSpPr/>
                <p:nvPr/>
              </p:nvSpPr>
              <p:spPr>
                <a:xfrm>
                  <a:off x="7061247" y="2725576"/>
                  <a:ext cx="478631" cy="402431"/>
                </a:xfrm>
                <a:prstGeom prst="triangle">
                  <a:avLst>
                    <a:gd name="adj" fmla="val 50488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4" name="Isosceles Triangle 53">
                  <a:extLst>
                    <a:ext uri="{FF2B5EF4-FFF2-40B4-BE49-F238E27FC236}">
                      <a16:creationId xmlns:a16="http://schemas.microsoft.com/office/drawing/2014/main" id="{DAECA2F3-676D-D7DA-5864-BF1695FAAD48}"/>
                    </a:ext>
                  </a:extLst>
                </p:cNvPr>
                <p:cNvSpPr/>
                <p:nvPr/>
              </p:nvSpPr>
              <p:spPr>
                <a:xfrm>
                  <a:off x="8853638" y="1155857"/>
                  <a:ext cx="478631" cy="402431"/>
                </a:xfrm>
                <a:prstGeom prst="triangle">
                  <a:avLst>
                    <a:gd name="adj" fmla="val 50488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5" name="Isosceles Triangle 54">
                  <a:extLst>
                    <a:ext uri="{FF2B5EF4-FFF2-40B4-BE49-F238E27FC236}">
                      <a16:creationId xmlns:a16="http://schemas.microsoft.com/office/drawing/2014/main" id="{1953BE8B-AD5F-4DAC-04CE-4D765535F051}"/>
                    </a:ext>
                  </a:extLst>
                </p:cNvPr>
                <p:cNvSpPr/>
                <p:nvPr/>
              </p:nvSpPr>
              <p:spPr>
                <a:xfrm>
                  <a:off x="10634662" y="1155857"/>
                  <a:ext cx="478631" cy="402431"/>
                </a:xfrm>
                <a:prstGeom prst="triangle">
                  <a:avLst>
                    <a:gd name="adj" fmla="val 50488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6" name="Isosceles Triangle 55">
                  <a:extLst>
                    <a:ext uri="{FF2B5EF4-FFF2-40B4-BE49-F238E27FC236}">
                      <a16:creationId xmlns:a16="http://schemas.microsoft.com/office/drawing/2014/main" id="{15B156CE-2057-45F5-B081-3A6851CBEB90}"/>
                    </a:ext>
                  </a:extLst>
                </p:cNvPr>
                <p:cNvSpPr/>
                <p:nvPr/>
              </p:nvSpPr>
              <p:spPr>
                <a:xfrm>
                  <a:off x="8853637" y="2725577"/>
                  <a:ext cx="478631" cy="402431"/>
                </a:xfrm>
                <a:prstGeom prst="triangle">
                  <a:avLst>
                    <a:gd name="adj" fmla="val 50488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7" name="Isosceles Triangle 56">
                  <a:extLst>
                    <a:ext uri="{FF2B5EF4-FFF2-40B4-BE49-F238E27FC236}">
                      <a16:creationId xmlns:a16="http://schemas.microsoft.com/office/drawing/2014/main" id="{BEF39330-42FD-384D-20A2-A9281A40BF3C}"/>
                    </a:ext>
                  </a:extLst>
                </p:cNvPr>
                <p:cNvSpPr/>
                <p:nvPr/>
              </p:nvSpPr>
              <p:spPr>
                <a:xfrm>
                  <a:off x="10634662" y="2725577"/>
                  <a:ext cx="478631" cy="402431"/>
                </a:xfrm>
                <a:prstGeom prst="triangle">
                  <a:avLst>
                    <a:gd name="adj" fmla="val 50488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D2EABE16-627B-0B42-0EB7-1AFAA0BC5B0C}"/>
                  </a:ext>
                </a:extLst>
              </p:cNvPr>
              <p:cNvSpPr/>
              <p:nvPr/>
            </p:nvSpPr>
            <p:spPr>
              <a:xfrm>
                <a:off x="3319796" y="2096713"/>
                <a:ext cx="320331" cy="26209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5D2A7A1A-27F5-962E-1F0F-9B8C6D1EF5DE}"/>
                  </a:ext>
                </a:extLst>
              </p:cNvPr>
              <p:cNvSpPr/>
              <p:nvPr/>
            </p:nvSpPr>
            <p:spPr>
              <a:xfrm>
                <a:off x="5059884" y="2096713"/>
                <a:ext cx="320331" cy="26209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6A4D267E-D085-BD4C-A64A-AD9684EDDA1E}"/>
                  </a:ext>
                </a:extLst>
              </p:cNvPr>
              <p:cNvSpPr/>
              <p:nvPr/>
            </p:nvSpPr>
            <p:spPr>
              <a:xfrm>
                <a:off x="6833385" y="2120103"/>
                <a:ext cx="320331" cy="26209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9135435A-58C5-4186-73F7-EE4D28C7A9DC}"/>
                  </a:ext>
                </a:extLst>
              </p:cNvPr>
              <p:cNvSpPr/>
              <p:nvPr/>
            </p:nvSpPr>
            <p:spPr>
              <a:xfrm>
                <a:off x="8646966" y="2096713"/>
                <a:ext cx="320331" cy="26209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374EFA02-4162-52AA-2948-E70EC9280CEF}"/>
                </a:ext>
              </a:extLst>
            </p:cNvPr>
            <p:cNvSpPr txBox="1"/>
            <p:nvPr/>
          </p:nvSpPr>
          <p:spPr>
            <a:xfrm>
              <a:off x="858203" y="3818415"/>
              <a:ext cx="3757058" cy="340773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Up next: Yusuf, MAR-A18.13</a:t>
              </a: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58E512DB-9DFD-D17E-972F-09FB93FBCCCB}"/>
                </a:ext>
              </a:extLst>
            </p:cNvPr>
            <p:cNvSpPr/>
            <p:nvPr/>
          </p:nvSpPr>
          <p:spPr>
            <a:xfrm>
              <a:off x="754144" y="3820272"/>
              <a:ext cx="4578569" cy="2929320"/>
            </a:xfrm>
            <a:prstGeom prst="roundRect">
              <a:avLst>
                <a:gd name="adj" fmla="val 9587"/>
              </a:avLst>
            </a:prstGeom>
            <a:grpFill/>
            <a:ln w="57150"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78636B43-0DDB-A212-46AF-996B2892DB65}"/>
              </a:ext>
            </a:extLst>
          </p:cNvPr>
          <p:cNvSpPr txBox="1"/>
          <p:nvPr/>
        </p:nvSpPr>
        <p:spPr>
          <a:xfrm>
            <a:off x="4050124" y="601866"/>
            <a:ext cx="46475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McKinney, et al. </a:t>
            </a:r>
            <a:r>
              <a:rPr lang="en-US" b="1" i="1" dirty="0">
                <a:latin typeface="Arial" panose="020B0604020202020204" pitchFamily="34" charset="0"/>
                <a:cs typeface="Arial" panose="020B0604020202020204" pitchFamily="34" charset="0"/>
              </a:rPr>
              <a:t>arXiv:2409.18262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(2024)</a:t>
            </a:r>
          </a:p>
        </p:txBody>
      </p:sp>
    </p:spTree>
    <p:extLst>
      <p:ext uri="{BB962C8B-B14F-4D97-AF65-F5344CB8AC3E}">
        <p14:creationId xmlns:p14="http://schemas.microsoft.com/office/powerpoint/2010/main" val="15820792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DAA39-89B5-9317-2F7B-70364F151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Procedurally generating topologies</a:t>
            </a: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C30ED8D7-1AD5-C2B4-BB5A-9EF585792072}"/>
              </a:ext>
            </a:extLst>
          </p:cNvPr>
          <p:cNvGrpSpPr/>
          <p:nvPr/>
        </p:nvGrpSpPr>
        <p:grpSpPr>
          <a:xfrm>
            <a:off x="404117" y="1131726"/>
            <a:ext cx="5356603" cy="3041997"/>
            <a:chOff x="2868453" y="828841"/>
            <a:chExt cx="7861653" cy="3192273"/>
          </a:xfrm>
        </p:grpSpPr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D3DF2CBB-5826-450D-8594-7F3CFFE1730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26250" t="6685" r="774" b="3788"/>
            <a:stretch/>
          </p:blipFill>
          <p:spPr>
            <a:xfrm>
              <a:off x="3691541" y="1695593"/>
              <a:ext cx="6110337" cy="1840701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F32024D1-5CDB-ECA5-DF0A-3EE96EDDE63D}"/>
                    </a:ext>
                  </a:extLst>
                </p:cNvPr>
                <p:cNvSpPr txBox="1"/>
                <p:nvPr/>
              </p:nvSpPr>
              <p:spPr>
                <a:xfrm>
                  <a:off x="2906185" y="828841"/>
                  <a:ext cx="6280591" cy="3875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u="sng" dirty="0">
                      <a:latin typeface="+mj-lt"/>
                      <a:cs typeface="Arial" panose="020B0604020202020204" pitchFamily="34" charset="0"/>
                    </a:rPr>
                    <a:t>1: </a:t>
                  </a:r>
                  <a:r>
                    <a:rPr lang="en-US" dirty="0">
                      <a:latin typeface="+mj-lt"/>
                      <a:cs typeface="Arial" panose="020B0604020202020204" pitchFamily="34" charset="0"/>
                    </a:rPr>
                    <a:t>Satisfy all edges from input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𝐺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′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𝐴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+mj-lt"/>
                              <a:cs typeface="Arial" panose="020B0604020202020204" pitchFamily="34" charset="0"/>
                            </a:rPr>
                            <m:t>on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𝐺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𝐴</m:t>
                          </m:r>
                        </m:sub>
                      </m:sSub>
                    </m:oMath>
                  </a14:m>
                  <a:endParaRPr lang="en-US" dirty="0">
                    <a:latin typeface="+mj-lt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F32024D1-5CDB-ECA5-DF0A-3EE96EDDE6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06185" y="828841"/>
                  <a:ext cx="6280591" cy="387577"/>
                </a:xfrm>
                <a:prstGeom prst="rect">
                  <a:avLst/>
                </a:prstGeom>
                <a:blipFill>
                  <a:blip r:embed="rId4"/>
                  <a:stretch>
                    <a:fillRect l="-1284" t="-10000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14596B2F-5E7B-7AD6-1F83-8B8E53401D1C}"/>
                    </a:ext>
                  </a:extLst>
                </p:cNvPr>
                <p:cNvSpPr txBox="1"/>
                <p:nvPr/>
              </p:nvSpPr>
              <p:spPr>
                <a:xfrm>
                  <a:off x="2914515" y="1236880"/>
                  <a:ext cx="7329607" cy="3875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u="sng" dirty="0">
                      <a:latin typeface="+mj-lt"/>
                      <a:cs typeface="Arial" panose="020B0604020202020204" pitchFamily="34" charset="0"/>
                    </a:rPr>
                    <a:t>2:</a:t>
                  </a:r>
                  <a:r>
                    <a:rPr lang="en-US" dirty="0">
                      <a:latin typeface="+mj-lt"/>
                      <a:cs typeface="Arial" panose="020B0604020202020204" pitchFamily="34" charset="0"/>
                    </a:rPr>
                    <a:t> Add nodes to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𝐺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𝐵</m:t>
                          </m:r>
                        </m:sub>
                      </m:sSub>
                    </m:oMath>
                  </a14:m>
                  <a:r>
                    <a:rPr lang="en-US" dirty="0">
                      <a:latin typeface="+mj-lt"/>
                      <a:cs typeface="Arial" panose="020B0604020202020204" pitchFamily="34" charset="0"/>
                    </a:rPr>
                    <a:t> until saturate all couplers</a:t>
                  </a:r>
                </a:p>
              </p:txBody>
            </p:sp>
          </mc:Choice>
          <mc:Fallback xmlns=""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14596B2F-5E7B-7AD6-1F83-8B8E53401D1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14515" y="1236880"/>
                  <a:ext cx="7329607" cy="387577"/>
                </a:xfrm>
                <a:prstGeom prst="rect">
                  <a:avLst/>
                </a:prstGeom>
                <a:blipFill>
                  <a:blip r:embed="rId5"/>
                  <a:stretch>
                    <a:fillRect l="-976" t="-8197" b="-245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C45CB388-45C1-E9AB-F6C7-DFD2B284D96B}"/>
                    </a:ext>
                  </a:extLst>
                </p:cNvPr>
                <p:cNvSpPr txBox="1"/>
                <p:nvPr/>
              </p:nvSpPr>
              <p:spPr>
                <a:xfrm>
                  <a:off x="2868453" y="3633537"/>
                  <a:ext cx="7861653" cy="3875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u="sng" dirty="0">
                      <a:latin typeface="+mj-lt"/>
                      <a:cs typeface="Arial" panose="020B0604020202020204" pitchFamily="34" charset="0"/>
                    </a:rPr>
                    <a:t>3:</a:t>
                  </a:r>
                  <a:r>
                    <a:rPr lang="en-US" dirty="0">
                      <a:latin typeface="+mj-lt"/>
                      <a:cs typeface="Arial" panose="020B0604020202020204" pitchFamily="34" charset="0"/>
                    </a:rPr>
                    <a:t> Verify isomorphism between input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𝐺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′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𝐴</m:t>
                          </m:r>
                        </m:sub>
                      </m:sSub>
                      <m:r>
                        <a:rPr lang="en-US" b="0" i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, </m:t>
                      </m:r>
                    </m:oMath>
                  </a14:m>
                  <a:r>
                    <a:rPr lang="en-US" dirty="0">
                      <a:latin typeface="+mj-lt"/>
                      <a:cs typeface="Arial" panose="020B0604020202020204" pitchFamily="34" charset="0"/>
                    </a:rPr>
                    <a:t>output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𝐺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𝐴</m:t>
                          </m:r>
                        </m:sub>
                      </m:sSub>
                    </m:oMath>
                  </a14:m>
                  <a:endParaRPr lang="en-US" dirty="0">
                    <a:latin typeface="+mj-lt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C45CB388-45C1-E9AB-F6C7-DFD2B284D96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68453" y="3633537"/>
                  <a:ext cx="7861653" cy="387577"/>
                </a:xfrm>
                <a:prstGeom prst="rect">
                  <a:avLst/>
                </a:prstGeom>
                <a:blipFill>
                  <a:blip r:embed="rId6"/>
                  <a:stretch>
                    <a:fillRect l="-910" t="-8197" b="-245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9C758B7B-3DC9-026B-F5A1-1B6CD7699A0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1091" y="4184948"/>
            <a:ext cx="4414520" cy="25903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1CA9E6C-EA15-4986-C87D-2A5ED3EDE69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95670" y="1247169"/>
            <a:ext cx="4279333" cy="13125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EE52770-1D06-1D4A-E4DC-FCDBF3B3C76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31282" y="3331358"/>
            <a:ext cx="5305092" cy="2524843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CCD3EDD6-07C2-E061-C8D6-77288204AB2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216593" y="2809809"/>
            <a:ext cx="4058410" cy="39506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3CB6F51-8EAE-178E-44FA-BCEBF64B2E0B}"/>
              </a:ext>
            </a:extLst>
          </p:cNvPr>
          <p:cNvSpPr txBox="1"/>
          <p:nvPr/>
        </p:nvSpPr>
        <p:spPr>
          <a:xfrm>
            <a:off x="7857559" y="695634"/>
            <a:ext cx="27564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u="sng" dirty="0">
                <a:latin typeface="+mj-lt"/>
              </a:rPr>
              <a:t>Selective edge removal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ABC67A7-9537-811F-558A-4089F441E9E1}"/>
              </a:ext>
            </a:extLst>
          </p:cNvPr>
          <p:cNvSpPr txBox="1"/>
          <p:nvPr/>
        </p:nvSpPr>
        <p:spPr>
          <a:xfrm>
            <a:off x="6684419" y="5920579"/>
            <a:ext cx="550758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>
                <a:latin typeface="+mj-lt"/>
              </a:rPr>
              <a:t>Sacrificing dense connectivity for less spectator crowding is a worthwhile tradeoff!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810C1DA-2FC8-254B-3DE7-6F05D7DFED89}"/>
              </a:ext>
            </a:extLst>
          </p:cNvPr>
          <p:cNvSpPr txBox="1"/>
          <p:nvPr/>
        </p:nvSpPr>
        <p:spPr>
          <a:xfrm>
            <a:off x="964935" y="703980"/>
            <a:ext cx="47957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u="sng" dirty="0">
                <a:latin typeface="+mj-lt"/>
              </a:rPr>
              <a:t>Greedy inverse bipartite projection</a:t>
            </a:r>
          </a:p>
        </p:txBody>
      </p:sp>
    </p:spTree>
    <p:extLst>
      <p:ext uri="{BB962C8B-B14F-4D97-AF65-F5344CB8AC3E}">
        <p14:creationId xmlns:p14="http://schemas.microsoft.com/office/powerpoint/2010/main" val="1263925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A0F525-D08E-46F9-0F5C-DF979B40BB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488114-8E23-DFAD-11EF-2B5D2F0E6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Transpilation as co-design framework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FB48D7D-5B1B-0866-5F22-02AFAD39DD88}"/>
              </a:ext>
            </a:extLst>
          </p:cNvPr>
          <p:cNvGrpSpPr/>
          <p:nvPr/>
        </p:nvGrpSpPr>
        <p:grpSpPr>
          <a:xfrm>
            <a:off x="234009" y="5160581"/>
            <a:ext cx="4201357" cy="1336157"/>
            <a:chOff x="2669441" y="944071"/>
            <a:chExt cx="6999788" cy="2062787"/>
          </a:xfrm>
          <a:solidFill>
            <a:schemeClr val="bg1">
              <a:lumMod val="65000"/>
            </a:schemeClr>
          </a:solidFill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EA422751-AEA1-E4D4-424F-06EFD138F047}"/>
                </a:ext>
              </a:extLst>
            </p:cNvPr>
            <p:cNvGrpSpPr/>
            <p:nvPr/>
          </p:nvGrpSpPr>
          <p:grpSpPr>
            <a:xfrm>
              <a:off x="4834882" y="1228323"/>
              <a:ext cx="2333287" cy="1662656"/>
              <a:chOff x="987962" y="1333063"/>
              <a:chExt cx="4803788" cy="3423087"/>
            </a:xfrm>
            <a:grpFill/>
          </p:grpSpPr>
          <p:sp>
            <p:nvSpPr>
              <p:cNvPr id="138" name="Oval 137">
                <a:extLst>
                  <a:ext uri="{FF2B5EF4-FFF2-40B4-BE49-F238E27FC236}">
                    <a16:creationId xmlns:a16="http://schemas.microsoft.com/office/drawing/2014/main" id="{37D12BF8-4628-9F01-B375-6F9B3D447471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 flipV="1">
                <a:off x="4252435" y="1543633"/>
                <a:ext cx="295463" cy="295463"/>
              </a:xfrm>
              <a:prstGeom prst="ellipse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557">
                  <a:latin typeface="+mj-lt"/>
                </a:endParaRPr>
              </a:p>
            </p:txBody>
          </p:sp>
          <p:sp>
            <p:nvSpPr>
              <p:cNvPr id="139" name="Oval 138">
                <a:extLst>
                  <a:ext uri="{FF2B5EF4-FFF2-40B4-BE49-F238E27FC236}">
                    <a16:creationId xmlns:a16="http://schemas.microsoft.com/office/drawing/2014/main" id="{786B173E-AFF0-D503-C01A-1604C64096C4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 flipV="1">
                <a:off x="4252435" y="2896874"/>
                <a:ext cx="295462" cy="295462"/>
              </a:xfrm>
              <a:prstGeom prst="ellipse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557">
                  <a:latin typeface="+mj-lt"/>
                </a:endParaRPr>
              </a:p>
            </p:txBody>
          </p:sp>
          <p:sp>
            <p:nvSpPr>
              <p:cNvPr id="140" name="Oval 139">
                <a:extLst>
                  <a:ext uri="{FF2B5EF4-FFF2-40B4-BE49-F238E27FC236}">
                    <a16:creationId xmlns:a16="http://schemas.microsoft.com/office/drawing/2014/main" id="{47E102BE-211D-079D-E998-486D32B7384C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 flipV="1">
                <a:off x="4252435" y="4247183"/>
                <a:ext cx="295463" cy="295463"/>
              </a:xfrm>
              <a:prstGeom prst="ellipse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557">
                  <a:latin typeface="+mj-lt"/>
                </a:endParaRPr>
              </a:p>
            </p:txBody>
          </p:sp>
          <p:sp>
            <p:nvSpPr>
              <p:cNvPr id="141" name="Oval 140">
                <a:extLst>
                  <a:ext uri="{FF2B5EF4-FFF2-40B4-BE49-F238E27FC236}">
                    <a16:creationId xmlns:a16="http://schemas.microsoft.com/office/drawing/2014/main" id="{F2681538-C597-40C3-433F-1AA1ABA772DE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 flipV="1">
                <a:off x="4252435" y="3573494"/>
                <a:ext cx="295463" cy="295463"/>
              </a:xfrm>
              <a:prstGeom prst="ellipse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557">
                  <a:latin typeface="+mj-lt"/>
                </a:endParaRPr>
              </a:p>
            </p:txBody>
          </p: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49355EB8-2688-E1EB-F6F2-F260A056DA11}"/>
                  </a:ext>
                </a:extLst>
              </p:cNvPr>
              <p:cNvCxnSpPr>
                <a:cxnSpLocks/>
                <a:stCxn id="146" idx="6"/>
                <a:endCxn id="160" idx="2"/>
              </p:cNvCxnSpPr>
              <p:nvPr/>
            </p:nvCxnSpPr>
            <p:spPr>
              <a:xfrm flipH="1">
                <a:off x="5046814" y="1691364"/>
                <a:ext cx="207018" cy="0"/>
              </a:xfrm>
              <a:prstGeom prst="line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43" name="Oval 142">
                <a:extLst>
                  <a:ext uri="{FF2B5EF4-FFF2-40B4-BE49-F238E27FC236}">
                    <a16:creationId xmlns:a16="http://schemas.microsoft.com/office/drawing/2014/main" id="{A387FA50-9EFF-10FB-21EA-8BD8B3AA30D0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 flipV="1">
                <a:off x="2238931" y="1543633"/>
                <a:ext cx="295463" cy="295463"/>
              </a:xfrm>
              <a:prstGeom prst="ellipse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557">
                  <a:latin typeface="+mj-lt"/>
                </a:endParaRPr>
              </a:p>
            </p:txBody>
          </p:sp>
          <p:sp>
            <p:nvSpPr>
              <p:cNvPr id="144" name="Oval 143">
                <a:extLst>
                  <a:ext uri="{FF2B5EF4-FFF2-40B4-BE49-F238E27FC236}">
                    <a16:creationId xmlns:a16="http://schemas.microsoft.com/office/drawing/2014/main" id="{2060366B-A005-AAA1-2D9B-CFA6A8435679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 flipV="1">
                <a:off x="3243336" y="1543633"/>
                <a:ext cx="295463" cy="295463"/>
              </a:xfrm>
              <a:prstGeom prst="ellipse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557">
                  <a:latin typeface="+mj-lt"/>
                </a:endParaRPr>
              </a:p>
            </p:txBody>
          </p:sp>
          <p:sp>
            <p:nvSpPr>
              <p:cNvPr id="145" name="Oval 144">
                <a:extLst>
                  <a:ext uri="{FF2B5EF4-FFF2-40B4-BE49-F238E27FC236}">
                    <a16:creationId xmlns:a16="http://schemas.microsoft.com/office/drawing/2014/main" id="{A41CCC23-9497-9E9E-573A-72A7D9BC8DE9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 flipV="1">
                <a:off x="1243574" y="1543633"/>
                <a:ext cx="295463" cy="295463"/>
              </a:xfrm>
              <a:prstGeom prst="ellipse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557">
                  <a:latin typeface="+mj-lt"/>
                </a:endParaRPr>
              </a:p>
            </p:txBody>
          </p:sp>
          <p:sp>
            <p:nvSpPr>
              <p:cNvPr id="146" name="Oval 145">
                <a:extLst>
                  <a:ext uri="{FF2B5EF4-FFF2-40B4-BE49-F238E27FC236}">
                    <a16:creationId xmlns:a16="http://schemas.microsoft.com/office/drawing/2014/main" id="{12FB9379-366D-D035-CB31-37D15A6A11B7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 flipV="1">
                <a:off x="5253832" y="1543633"/>
                <a:ext cx="295463" cy="295463"/>
              </a:xfrm>
              <a:prstGeom prst="ellipse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557">
                  <a:latin typeface="+mj-lt"/>
                </a:endParaRPr>
              </a:p>
            </p:txBody>
          </p:sp>
          <p:sp>
            <p:nvSpPr>
              <p:cNvPr id="147" name="Oval 146">
                <a:extLst>
                  <a:ext uri="{FF2B5EF4-FFF2-40B4-BE49-F238E27FC236}">
                    <a16:creationId xmlns:a16="http://schemas.microsoft.com/office/drawing/2014/main" id="{3ECA29B6-9850-E839-7516-F976599237AA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 flipV="1">
                <a:off x="1739961" y="2896874"/>
                <a:ext cx="295462" cy="295462"/>
              </a:xfrm>
              <a:prstGeom prst="ellipse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557">
                  <a:latin typeface="+mj-lt"/>
                </a:endParaRPr>
              </a:p>
            </p:txBody>
          </p:sp>
          <p:sp>
            <p:nvSpPr>
              <p:cNvPr id="148" name="Oval 147">
                <a:extLst>
                  <a:ext uri="{FF2B5EF4-FFF2-40B4-BE49-F238E27FC236}">
                    <a16:creationId xmlns:a16="http://schemas.microsoft.com/office/drawing/2014/main" id="{8EE88ACE-2964-624E-3EA2-E295AC641314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 flipV="1">
                <a:off x="3243336" y="2896874"/>
                <a:ext cx="295462" cy="295462"/>
              </a:xfrm>
              <a:prstGeom prst="ellipse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557">
                  <a:latin typeface="+mj-lt"/>
                </a:endParaRPr>
              </a:p>
            </p:txBody>
          </p:sp>
          <p:sp>
            <p:nvSpPr>
              <p:cNvPr id="149" name="Oval 148">
                <a:extLst>
                  <a:ext uri="{FF2B5EF4-FFF2-40B4-BE49-F238E27FC236}">
                    <a16:creationId xmlns:a16="http://schemas.microsoft.com/office/drawing/2014/main" id="{C264DA64-0967-1AB7-1147-3EC6549BA7BC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 flipV="1">
                <a:off x="5250286" y="2896874"/>
                <a:ext cx="295462" cy="295462"/>
              </a:xfrm>
              <a:prstGeom prst="ellipse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557">
                  <a:latin typeface="+mj-lt"/>
                </a:endParaRPr>
              </a:p>
            </p:txBody>
          </p:sp>
          <p:sp>
            <p:nvSpPr>
              <p:cNvPr id="150" name="Oval 149">
                <a:extLst>
                  <a:ext uri="{FF2B5EF4-FFF2-40B4-BE49-F238E27FC236}">
                    <a16:creationId xmlns:a16="http://schemas.microsoft.com/office/drawing/2014/main" id="{9D024531-1916-669D-4766-38347C31C3D5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 flipV="1">
                <a:off x="2238052" y="2896874"/>
                <a:ext cx="295462" cy="295462"/>
              </a:xfrm>
              <a:prstGeom prst="ellipse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557">
                  <a:latin typeface="+mj-lt"/>
                </a:endParaRPr>
              </a:p>
            </p:txBody>
          </p:sp>
          <p:sp>
            <p:nvSpPr>
              <p:cNvPr id="151" name="Oval 150">
                <a:extLst>
                  <a:ext uri="{FF2B5EF4-FFF2-40B4-BE49-F238E27FC236}">
                    <a16:creationId xmlns:a16="http://schemas.microsoft.com/office/drawing/2014/main" id="{0B1EA42B-A60A-D9F6-22A4-A34C7D85C4B1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 flipV="1">
                <a:off x="2238052" y="4247183"/>
                <a:ext cx="295463" cy="295463"/>
              </a:xfrm>
              <a:prstGeom prst="ellipse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557">
                  <a:latin typeface="+mj-lt"/>
                </a:endParaRPr>
              </a:p>
            </p:txBody>
          </p:sp>
          <p:sp>
            <p:nvSpPr>
              <p:cNvPr id="152" name="Oval 151">
                <a:extLst>
                  <a:ext uri="{FF2B5EF4-FFF2-40B4-BE49-F238E27FC236}">
                    <a16:creationId xmlns:a16="http://schemas.microsoft.com/office/drawing/2014/main" id="{3D86163C-7D58-64B8-B4BB-6805988F0483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 flipV="1">
                <a:off x="3247349" y="4247183"/>
                <a:ext cx="295463" cy="295463"/>
              </a:xfrm>
              <a:prstGeom prst="ellipse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557">
                  <a:latin typeface="+mj-lt"/>
                </a:endParaRPr>
              </a:p>
            </p:txBody>
          </p:sp>
          <p:sp>
            <p:nvSpPr>
              <p:cNvPr id="153" name="Oval 152">
                <a:extLst>
                  <a:ext uri="{FF2B5EF4-FFF2-40B4-BE49-F238E27FC236}">
                    <a16:creationId xmlns:a16="http://schemas.microsoft.com/office/drawing/2014/main" id="{97456E40-9EDA-E0ED-F709-FE6E93573956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 flipV="1">
                <a:off x="2238051" y="3573494"/>
                <a:ext cx="295463" cy="295463"/>
              </a:xfrm>
              <a:prstGeom prst="ellipse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557">
                  <a:latin typeface="+mj-lt"/>
                </a:endParaRPr>
              </a:p>
            </p:txBody>
          </p:sp>
          <p:sp>
            <p:nvSpPr>
              <p:cNvPr id="154" name="Oval 153">
                <a:extLst>
                  <a:ext uri="{FF2B5EF4-FFF2-40B4-BE49-F238E27FC236}">
                    <a16:creationId xmlns:a16="http://schemas.microsoft.com/office/drawing/2014/main" id="{4BC7FA42-F0EA-A9A3-83B1-3DC10D2B81FD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 flipV="1">
                <a:off x="3735480" y="2896874"/>
                <a:ext cx="295462" cy="295462"/>
              </a:xfrm>
              <a:prstGeom prst="ellipse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557">
                  <a:latin typeface="+mj-lt"/>
                </a:endParaRPr>
              </a:p>
            </p:txBody>
          </p:sp>
          <p:sp>
            <p:nvSpPr>
              <p:cNvPr id="155" name="Oval 154">
                <a:extLst>
                  <a:ext uri="{FF2B5EF4-FFF2-40B4-BE49-F238E27FC236}">
                    <a16:creationId xmlns:a16="http://schemas.microsoft.com/office/drawing/2014/main" id="{991F025C-956C-BF26-4D99-A5BBA6B99E90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 flipV="1">
                <a:off x="2748647" y="2896874"/>
                <a:ext cx="295462" cy="295462"/>
              </a:xfrm>
              <a:prstGeom prst="ellipse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557">
                  <a:latin typeface="+mj-lt"/>
                </a:endParaRPr>
              </a:p>
            </p:txBody>
          </p:sp>
          <p:sp>
            <p:nvSpPr>
              <p:cNvPr id="156" name="Oval 155">
                <a:extLst>
                  <a:ext uri="{FF2B5EF4-FFF2-40B4-BE49-F238E27FC236}">
                    <a16:creationId xmlns:a16="http://schemas.microsoft.com/office/drawing/2014/main" id="{FCAC7E97-4809-6731-4C70-3E7513365EC7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 flipV="1">
                <a:off x="2748647" y="4247183"/>
                <a:ext cx="295463" cy="295463"/>
              </a:xfrm>
              <a:prstGeom prst="ellipse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557">
                  <a:latin typeface="+mj-lt"/>
                </a:endParaRPr>
              </a:p>
            </p:txBody>
          </p:sp>
          <p:sp>
            <p:nvSpPr>
              <p:cNvPr id="157" name="Oval 156">
                <a:extLst>
                  <a:ext uri="{FF2B5EF4-FFF2-40B4-BE49-F238E27FC236}">
                    <a16:creationId xmlns:a16="http://schemas.microsoft.com/office/drawing/2014/main" id="{7D24D31D-2F52-E21F-C2F7-37AC75633E7A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 flipV="1">
                <a:off x="3750137" y="4247183"/>
                <a:ext cx="295463" cy="295463"/>
              </a:xfrm>
              <a:prstGeom prst="ellipse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557">
                  <a:latin typeface="+mj-lt"/>
                </a:endParaRPr>
              </a:p>
            </p:txBody>
          </p:sp>
          <p:sp>
            <p:nvSpPr>
              <p:cNvPr id="158" name="Oval 157">
                <a:extLst>
                  <a:ext uri="{FF2B5EF4-FFF2-40B4-BE49-F238E27FC236}">
                    <a16:creationId xmlns:a16="http://schemas.microsoft.com/office/drawing/2014/main" id="{E8573773-FF7D-3059-93F7-FB9E45415E09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 flipV="1">
                <a:off x="4752296" y="2896874"/>
                <a:ext cx="295462" cy="295462"/>
              </a:xfrm>
              <a:prstGeom prst="ellipse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557">
                  <a:latin typeface="+mj-lt"/>
                </a:endParaRPr>
              </a:p>
            </p:txBody>
          </p:sp>
          <p:sp>
            <p:nvSpPr>
              <p:cNvPr id="159" name="Oval 158">
                <a:extLst>
                  <a:ext uri="{FF2B5EF4-FFF2-40B4-BE49-F238E27FC236}">
                    <a16:creationId xmlns:a16="http://schemas.microsoft.com/office/drawing/2014/main" id="{8C2D9076-BD41-993E-981A-4376C0B2E401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 flipV="1">
                <a:off x="5253832" y="2220254"/>
                <a:ext cx="295463" cy="295463"/>
              </a:xfrm>
              <a:prstGeom prst="ellipse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557">
                  <a:latin typeface="+mj-lt"/>
                </a:endParaRPr>
              </a:p>
            </p:txBody>
          </p:sp>
          <p:sp>
            <p:nvSpPr>
              <p:cNvPr id="160" name="Oval 159">
                <a:extLst>
                  <a:ext uri="{FF2B5EF4-FFF2-40B4-BE49-F238E27FC236}">
                    <a16:creationId xmlns:a16="http://schemas.microsoft.com/office/drawing/2014/main" id="{9DE3CFAE-EC55-FF0D-4CB8-C4C6E7D928F6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 flipV="1">
                <a:off x="4751351" y="1543633"/>
                <a:ext cx="295463" cy="295463"/>
              </a:xfrm>
              <a:prstGeom prst="ellipse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557">
                  <a:latin typeface="+mj-lt"/>
                </a:endParaRPr>
              </a:p>
            </p:txBody>
          </p:sp>
          <p:sp>
            <p:nvSpPr>
              <p:cNvPr id="161" name="Oval 160">
                <a:extLst>
                  <a:ext uri="{FF2B5EF4-FFF2-40B4-BE49-F238E27FC236}">
                    <a16:creationId xmlns:a16="http://schemas.microsoft.com/office/drawing/2014/main" id="{DE71E6BC-259B-199A-CC92-9A072727966F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 flipV="1">
                <a:off x="3746383" y="1543633"/>
                <a:ext cx="295463" cy="295463"/>
              </a:xfrm>
              <a:prstGeom prst="ellipse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557">
                  <a:latin typeface="+mj-lt"/>
                </a:endParaRPr>
              </a:p>
            </p:txBody>
          </p:sp>
          <p:sp>
            <p:nvSpPr>
              <p:cNvPr id="162" name="Oval 161">
                <a:extLst>
                  <a:ext uri="{FF2B5EF4-FFF2-40B4-BE49-F238E27FC236}">
                    <a16:creationId xmlns:a16="http://schemas.microsoft.com/office/drawing/2014/main" id="{B2B1BB61-0D58-E17D-7923-BE5AD1A18DFB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 flipV="1">
                <a:off x="2741415" y="1543633"/>
                <a:ext cx="295463" cy="295463"/>
              </a:xfrm>
              <a:prstGeom prst="ellipse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557">
                  <a:latin typeface="+mj-lt"/>
                </a:endParaRPr>
              </a:p>
            </p:txBody>
          </p:sp>
          <p:sp>
            <p:nvSpPr>
              <p:cNvPr id="163" name="Oval 162">
                <a:extLst>
                  <a:ext uri="{FF2B5EF4-FFF2-40B4-BE49-F238E27FC236}">
                    <a16:creationId xmlns:a16="http://schemas.microsoft.com/office/drawing/2014/main" id="{8386B8B7-FBD8-892A-A93C-0A546C818627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 flipV="1">
                <a:off x="3243336" y="2220254"/>
                <a:ext cx="295463" cy="295463"/>
              </a:xfrm>
              <a:prstGeom prst="ellipse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557">
                  <a:latin typeface="+mj-lt"/>
                </a:endParaRPr>
              </a:p>
            </p:txBody>
          </p:sp>
          <p:sp>
            <p:nvSpPr>
              <p:cNvPr id="164" name="Oval 163">
                <a:extLst>
                  <a:ext uri="{FF2B5EF4-FFF2-40B4-BE49-F238E27FC236}">
                    <a16:creationId xmlns:a16="http://schemas.microsoft.com/office/drawing/2014/main" id="{CF2FFA55-F19D-30A3-7F1C-15166AFD3410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 flipV="1">
                <a:off x="1243574" y="2220254"/>
                <a:ext cx="295463" cy="295463"/>
              </a:xfrm>
              <a:prstGeom prst="ellipse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557">
                  <a:latin typeface="+mj-lt"/>
                </a:endParaRPr>
              </a:p>
            </p:txBody>
          </p:sp>
          <p:sp>
            <p:nvSpPr>
              <p:cNvPr id="165" name="Oval 164">
                <a:extLst>
                  <a:ext uri="{FF2B5EF4-FFF2-40B4-BE49-F238E27FC236}">
                    <a16:creationId xmlns:a16="http://schemas.microsoft.com/office/drawing/2014/main" id="{6488BF04-7E41-DECB-9F07-6362F6FCE121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 flipV="1">
                <a:off x="1736447" y="1543633"/>
                <a:ext cx="295463" cy="295463"/>
              </a:xfrm>
              <a:prstGeom prst="ellipse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557">
                  <a:latin typeface="+mj-lt"/>
                </a:endParaRPr>
              </a:p>
            </p:txBody>
          </p:sp>
          <p:sp>
            <p:nvSpPr>
              <p:cNvPr id="166" name="Oval 165">
                <a:extLst>
                  <a:ext uri="{FF2B5EF4-FFF2-40B4-BE49-F238E27FC236}">
                    <a16:creationId xmlns:a16="http://schemas.microsoft.com/office/drawing/2014/main" id="{D7178B6B-B743-AAD7-23CD-DC34D200EEA0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 flipV="1">
                <a:off x="1243574" y="2896874"/>
                <a:ext cx="295462" cy="295462"/>
              </a:xfrm>
              <a:prstGeom prst="ellipse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557">
                  <a:latin typeface="+mj-lt"/>
                </a:endParaRPr>
              </a:p>
            </p:txBody>
          </p:sp>
          <p:cxnSp>
            <p:nvCxnSpPr>
              <p:cNvPr id="167" name="Straight Connector 166">
                <a:extLst>
                  <a:ext uri="{FF2B5EF4-FFF2-40B4-BE49-F238E27FC236}">
                    <a16:creationId xmlns:a16="http://schemas.microsoft.com/office/drawing/2014/main" id="{BC6D7EE0-19FF-5C3B-1F7C-DEA369A30B70}"/>
                  </a:ext>
                </a:extLst>
              </p:cNvPr>
              <p:cNvCxnSpPr>
                <a:cxnSpLocks/>
                <a:stCxn id="138" idx="2"/>
                <a:endCxn id="160" idx="6"/>
              </p:cNvCxnSpPr>
              <p:nvPr/>
            </p:nvCxnSpPr>
            <p:spPr>
              <a:xfrm>
                <a:off x="4547898" y="1691365"/>
                <a:ext cx="203454" cy="0"/>
              </a:xfrm>
              <a:prstGeom prst="line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8" name="Straight Connector 167">
                <a:extLst>
                  <a:ext uri="{FF2B5EF4-FFF2-40B4-BE49-F238E27FC236}">
                    <a16:creationId xmlns:a16="http://schemas.microsoft.com/office/drawing/2014/main" id="{F6792E2A-0773-539C-0F9E-165411D6F8B5}"/>
                  </a:ext>
                </a:extLst>
              </p:cNvPr>
              <p:cNvCxnSpPr>
                <a:cxnSpLocks/>
                <a:stCxn id="161" idx="2"/>
                <a:endCxn id="138" idx="6"/>
              </p:cNvCxnSpPr>
              <p:nvPr/>
            </p:nvCxnSpPr>
            <p:spPr>
              <a:xfrm>
                <a:off x="4041846" y="1691365"/>
                <a:ext cx="210589" cy="0"/>
              </a:xfrm>
              <a:prstGeom prst="line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9" name="Straight Connector 168">
                <a:extLst>
                  <a:ext uri="{FF2B5EF4-FFF2-40B4-BE49-F238E27FC236}">
                    <a16:creationId xmlns:a16="http://schemas.microsoft.com/office/drawing/2014/main" id="{638FF9F7-879B-6413-B371-95FB57167B24}"/>
                  </a:ext>
                </a:extLst>
              </p:cNvPr>
              <p:cNvCxnSpPr>
                <a:cxnSpLocks/>
                <a:stCxn id="144" idx="2"/>
                <a:endCxn id="161" idx="6"/>
              </p:cNvCxnSpPr>
              <p:nvPr/>
            </p:nvCxnSpPr>
            <p:spPr>
              <a:xfrm>
                <a:off x="3538798" y="1691365"/>
                <a:ext cx="207585" cy="0"/>
              </a:xfrm>
              <a:prstGeom prst="line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>
                <a:extLst>
                  <a:ext uri="{FF2B5EF4-FFF2-40B4-BE49-F238E27FC236}">
                    <a16:creationId xmlns:a16="http://schemas.microsoft.com/office/drawing/2014/main" id="{D50C0C50-94D9-9868-4354-E3E1BFBD7FE2}"/>
                  </a:ext>
                </a:extLst>
              </p:cNvPr>
              <p:cNvCxnSpPr>
                <a:cxnSpLocks/>
                <a:stCxn id="146" idx="0"/>
                <a:endCxn id="159" idx="4"/>
              </p:cNvCxnSpPr>
              <p:nvPr/>
            </p:nvCxnSpPr>
            <p:spPr>
              <a:xfrm>
                <a:off x="5401563" y="1839096"/>
                <a:ext cx="0" cy="381158"/>
              </a:xfrm>
              <a:prstGeom prst="line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>
                <a:extLst>
                  <a:ext uri="{FF2B5EF4-FFF2-40B4-BE49-F238E27FC236}">
                    <a16:creationId xmlns:a16="http://schemas.microsoft.com/office/drawing/2014/main" id="{9ADB7675-FB3F-A84E-2F20-4AC6B4728DF7}"/>
                  </a:ext>
                </a:extLst>
              </p:cNvPr>
              <p:cNvCxnSpPr>
                <a:cxnSpLocks/>
                <a:stCxn id="159" idx="0"/>
                <a:endCxn id="149" idx="4"/>
              </p:cNvCxnSpPr>
              <p:nvPr/>
            </p:nvCxnSpPr>
            <p:spPr>
              <a:xfrm flipH="1">
                <a:off x="5398017" y="2515716"/>
                <a:ext cx="3545" cy="381158"/>
              </a:xfrm>
              <a:prstGeom prst="line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2" name="Straight Connector 171">
                <a:extLst>
                  <a:ext uri="{FF2B5EF4-FFF2-40B4-BE49-F238E27FC236}">
                    <a16:creationId xmlns:a16="http://schemas.microsoft.com/office/drawing/2014/main" id="{C941CEFF-B9E4-F981-E1B5-0335EE3DF0DD}"/>
                  </a:ext>
                </a:extLst>
              </p:cNvPr>
              <p:cNvCxnSpPr>
                <a:cxnSpLocks/>
                <a:stCxn id="149" idx="6"/>
                <a:endCxn id="158" idx="2"/>
              </p:cNvCxnSpPr>
              <p:nvPr/>
            </p:nvCxnSpPr>
            <p:spPr>
              <a:xfrm flipH="1">
                <a:off x="5047759" y="3044604"/>
                <a:ext cx="202528" cy="0"/>
              </a:xfrm>
              <a:prstGeom prst="line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3" name="Straight Connector 172">
                <a:extLst>
                  <a:ext uri="{FF2B5EF4-FFF2-40B4-BE49-F238E27FC236}">
                    <a16:creationId xmlns:a16="http://schemas.microsoft.com/office/drawing/2014/main" id="{DF2D4906-FBD4-A6C2-95F0-EC4690F7EAE0}"/>
                  </a:ext>
                </a:extLst>
              </p:cNvPr>
              <p:cNvCxnSpPr>
                <a:cxnSpLocks/>
                <a:stCxn id="139" idx="2"/>
                <a:endCxn id="158" idx="6"/>
              </p:cNvCxnSpPr>
              <p:nvPr/>
            </p:nvCxnSpPr>
            <p:spPr>
              <a:xfrm>
                <a:off x="4547898" y="3044604"/>
                <a:ext cx="204399" cy="0"/>
              </a:xfrm>
              <a:prstGeom prst="line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4" name="Straight Connector 173">
                <a:extLst>
                  <a:ext uri="{FF2B5EF4-FFF2-40B4-BE49-F238E27FC236}">
                    <a16:creationId xmlns:a16="http://schemas.microsoft.com/office/drawing/2014/main" id="{8774B1AE-992C-07C1-E76A-5039B7CC7FF0}"/>
                  </a:ext>
                </a:extLst>
              </p:cNvPr>
              <p:cNvCxnSpPr>
                <a:cxnSpLocks/>
                <a:stCxn id="144" idx="0"/>
                <a:endCxn id="163" idx="4"/>
              </p:cNvCxnSpPr>
              <p:nvPr/>
            </p:nvCxnSpPr>
            <p:spPr>
              <a:xfrm>
                <a:off x="3391067" y="1839096"/>
                <a:ext cx="0" cy="381158"/>
              </a:xfrm>
              <a:prstGeom prst="line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5" name="Straight Connector 174">
                <a:extLst>
                  <a:ext uri="{FF2B5EF4-FFF2-40B4-BE49-F238E27FC236}">
                    <a16:creationId xmlns:a16="http://schemas.microsoft.com/office/drawing/2014/main" id="{6ED99824-E16D-FDE8-87F9-DE90E59ED180}"/>
                  </a:ext>
                </a:extLst>
              </p:cNvPr>
              <p:cNvCxnSpPr>
                <a:cxnSpLocks/>
                <a:stCxn id="148" idx="4"/>
                <a:endCxn id="163" idx="0"/>
              </p:cNvCxnSpPr>
              <p:nvPr/>
            </p:nvCxnSpPr>
            <p:spPr>
              <a:xfrm flipV="1">
                <a:off x="3391067" y="2515716"/>
                <a:ext cx="0" cy="381158"/>
              </a:xfrm>
              <a:prstGeom prst="line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6" name="Straight Connector 175">
                <a:extLst>
                  <a:ext uri="{FF2B5EF4-FFF2-40B4-BE49-F238E27FC236}">
                    <a16:creationId xmlns:a16="http://schemas.microsoft.com/office/drawing/2014/main" id="{F81F08B1-602D-C8F4-993B-B3C9C9F8777B}"/>
                  </a:ext>
                </a:extLst>
              </p:cNvPr>
              <p:cNvCxnSpPr>
                <a:cxnSpLocks/>
                <a:stCxn id="154" idx="6"/>
                <a:endCxn id="148" idx="2"/>
              </p:cNvCxnSpPr>
              <p:nvPr/>
            </p:nvCxnSpPr>
            <p:spPr>
              <a:xfrm flipH="1">
                <a:off x="3538799" y="3044604"/>
                <a:ext cx="196682" cy="0"/>
              </a:xfrm>
              <a:prstGeom prst="line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7" name="Straight Connector 176">
                <a:extLst>
                  <a:ext uri="{FF2B5EF4-FFF2-40B4-BE49-F238E27FC236}">
                    <a16:creationId xmlns:a16="http://schemas.microsoft.com/office/drawing/2014/main" id="{BEE2009B-E76B-998D-B3E2-8FAAB2EFFB47}"/>
                  </a:ext>
                </a:extLst>
              </p:cNvPr>
              <p:cNvCxnSpPr>
                <a:cxnSpLocks/>
                <a:stCxn id="148" idx="6"/>
                <a:endCxn id="155" idx="2"/>
              </p:cNvCxnSpPr>
              <p:nvPr/>
            </p:nvCxnSpPr>
            <p:spPr>
              <a:xfrm flipH="1">
                <a:off x="3044110" y="3044604"/>
                <a:ext cx="199227" cy="0"/>
              </a:xfrm>
              <a:prstGeom prst="line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8" name="Straight Connector 177">
                <a:extLst>
                  <a:ext uri="{FF2B5EF4-FFF2-40B4-BE49-F238E27FC236}">
                    <a16:creationId xmlns:a16="http://schemas.microsoft.com/office/drawing/2014/main" id="{EB7F9AF9-AA4E-F95C-A262-0E66D22DD7E0}"/>
                  </a:ext>
                </a:extLst>
              </p:cNvPr>
              <p:cNvCxnSpPr>
                <a:cxnSpLocks/>
                <a:stCxn id="139" idx="6"/>
                <a:endCxn id="154" idx="2"/>
              </p:cNvCxnSpPr>
              <p:nvPr/>
            </p:nvCxnSpPr>
            <p:spPr>
              <a:xfrm flipH="1">
                <a:off x="4030943" y="3044604"/>
                <a:ext cx="221493" cy="0"/>
              </a:xfrm>
              <a:prstGeom prst="line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9" name="Straight Connector 178">
                <a:extLst>
                  <a:ext uri="{FF2B5EF4-FFF2-40B4-BE49-F238E27FC236}">
                    <a16:creationId xmlns:a16="http://schemas.microsoft.com/office/drawing/2014/main" id="{0C69DE74-FF90-DD30-23FC-A6B6970D8502}"/>
                  </a:ext>
                </a:extLst>
              </p:cNvPr>
              <p:cNvCxnSpPr>
                <a:cxnSpLocks/>
                <a:stCxn id="166" idx="4"/>
                <a:endCxn id="164" idx="0"/>
              </p:cNvCxnSpPr>
              <p:nvPr/>
            </p:nvCxnSpPr>
            <p:spPr>
              <a:xfrm flipV="1">
                <a:off x="1391304" y="2515716"/>
                <a:ext cx="0" cy="381158"/>
              </a:xfrm>
              <a:prstGeom prst="line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0" name="Straight Connector 179">
                <a:extLst>
                  <a:ext uri="{FF2B5EF4-FFF2-40B4-BE49-F238E27FC236}">
                    <a16:creationId xmlns:a16="http://schemas.microsoft.com/office/drawing/2014/main" id="{8F8BF877-250B-8BD0-0BAD-09C4A85623DA}"/>
                  </a:ext>
                </a:extLst>
              </p:cNvPr>
              <p:cNvCxnSpPr>
                <a:cxnSpLocks/>
                <a:stCxn id="147" idx="6"/>
                <a:endCxn id="166" idx="2"/>
              </p:cNvCxnSpPr>
              <p:nvPr/>
            </p:nvCxnSpPr>
            <p:spPr>
              <a:xfrm flipH="1">
                <a:off x="1539036" y="3044604"/>
                <a:ext cx="200924" cy="0"/>
              </a:xfrm>
              <a:prstGeom prst="line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>
                <a:extLst>
                  <a:ext uri="{FF2B5EF4-FFF2-40B4-BE49-F238E27FC236}">
                    <a16:creationId xmlns:a16="http://schemas.microsoft.com/office/drawing/2014/main" id="{05384B12-6E40-A8EE-E644-5FA0F6FEDA9B}"/>
                  </a:ext>
                </a:extLst>
              </p:cNvPr>
              <p:cNvCxnSpPr>
                <a:cxnSpLocks/>
                <a:stCxn id="150" idx="6"/>
                <a:endCxn id="147" idx="2"/>
              </p:cNvCxnSpPr>
              <p:nvPr/>
            </p:nvCxnSpPr>
            <p:spPr>
              <a:xfrm flipH="1">
                <a:off x="2035423" y="3044604"/>
                <a:ext cx="202629" cy="0"/>
              </a:xfrm>
              <a:prstGeom prst="line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>
                <a:extLst>
                  <a:ext uri="{FF2B5EF4-FFF2-40B4-BE49-F238E27FC236}">
                    <a16:creationId xmlns:a16="http://schemas.microsoft.com/office/drawing/2014/main" id="{75CE6359-5A81-B680-FA0F-386AADE8CD80}"/>
                  </a:ext>
                </a:extLst>
              </p:cNvPr>
              <p:cNvCxnSpPr>
                <a:cxnSpLocks/>
                <a:stCxn id="155" idx="6"/>
                <a:endCxn id="150" idx="2"/>
              </p:cNvCxnSpPr>
              <p:nvPr/>
            </p:nvCxnSpPr>
            <p:spPr>
              <a:xfrm flipH="1">
                <a:off x="2533514" y="3044604"/>
                <a:ext cx="215133" cy="0"/>
              </a:xfrm>
              <a:prstGeom prst="line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>
                <a:extLst>
                  <a:ext uri="{FF2B5EF4-FFF2-40B4-BE49-F238E27FC236}">
                    <a16:creationId xmlns:a16="http://schemas.microsoft.com/office/drawing/2014/main" id="{3EBCA19C-4F70-AE70-9DA7-7229F05EBA1B}"/>
                  </a:ext>
                </a:extLst>
              </p:cNvPr>
              <p:cNvCxnSpPr>
                <a:cxnSpLocks/>
                <a:stCxn id="145" idx="0"/>
                <a:endCxn id="164" idx="4"/>
              </p:cNvCxnSpPr>
              <p:nvPr/>
            </p:nvCxnSpPr>
            <p:spPr>
              <a:xfrm>
                <a:off x="1391305" y="1839096"/>
                <a:ext cx="0" cy="381158"/>
              </a:xfrm>
              <a:prstGeom prst="line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>
                <a:extLst>
                  <a:ext uri="{FF2B5EF4-FFF2-40B4-BE49-F238E27FC236}">
                    <a16:creationId xmlns:a16="http://schemas.microsoft.com/office/drawing/2014/main" id="{30848606-742B-A08E-0917-9DB1FF46C2B8}"/>
                  </a:ext>
                </a:extLst>
              </p:cNvPr>
              <p:cNvCxnSpPr>
                <a:cxnSpLocks/>
                <a:stCxn id="165" idx="6"/>
                <a:endCxn id="145" idx="2"/>
              </p:cNvCxnSpPr>
              <p:nvPr/>
            </p:nvCxnSpPr>
            <p:spPr>
              <a:xfrm flipH="1">
                <a:off x="1539037" y="1691365"/>
                <a:ext cx="197410" cy="0"/>
              </a:xfrm>
              <a:prstGeom prst="line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5" name="Straight Connector 184">
                <a:extLst>
                  <a:ext uri="{FF2B5EF4-FFF2-40B4-BE49-F238E27FC236}">
                    <a16:creationId xmlns:a16="http://schemas.microsoft.com/office/drawing/2014/main" id="{E5FB6053-BA7A-1AD2-1245-D77098F33453}"/>
                  </a:ext>
                </a:extLst>
              </p:cNvPr>
              <p:cNvCxnSpPr>
                <a:cxnSpLocks/>
                <a:stCxn id="143" idx="6"/>
                <a:endCxn id="165" idx="2"/>
              </p:cNvCxnSpPr>
              <p:nvPr/>
            </p:nvCxnSpPr>
            <p:spPr>
              <a:xfrm flipH="1">
                <a:off x="2031910" y="1691364"/>
                <a:ext cx="207021" cy="0"/>
              </a:xfrm>
              <a:prstGeom prst="line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6" name="Straight Connector 185">
                <a:extLst>
                  <a:ext uri="{FF2B5EF4-FFF2-40B4-BE49-F238E27FC236}">
                    <a16:creationId xmlns:a16="http://schemas.microsoft.com/office/drawing/2014/main" id="{DA7F1966-B4E7-BC95-5CC7-0FA2BAAAA805}"/>
                  </a:ext>
                </a:extLst>
              </p:cNvPr>
              <p:cNvCxnSpPr>
                <a:cxnSpLocks/>
                <a:stCxn id="162" idx="6"/>
                <a:endCxn id="143" idx="2"/>
              </p:cNvCxnSpPr>
              <p:nvPr/>
            </p:nvCxnSpPr>
            <p:spPr>
              <a:xfrm flipH="1">
                <a:off x="2534394" y="1691364"/>
                <a:ext cx="207021" cy="0"/>
              </a:xfrm>
              <a:prstGeom prst="line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>
                <a:extLst>
                  <a:ext uri="{FF2B5EF4-FFF2-40B4-BE49-F238E27FC236}">
                    <a16:creationId xmlns:a16="http://schemas.microsoft.com/office/drawing/2014/main" id="{7F184601-6318-E5D8-63A3-6D9BFF7B1540}"/>
                  </a:ext>
                </a:extLst>
              </p:cNvPr>
              <p:cNvCxnSpPr>
                <a:cxnSpLocks/>
                <a:stCxn id="144" idx="6"/>
                <a:endCxn id="162" idx="2"/>
              </p:cNvCxnSpPr>
              <p:nvPr/>
            </p:nvCxnSpPr>
            <p:spPr>
              <a:xfrm flipH="1">
                <a:off x="3036877" y="1691365"/>
                <a:ext cx="206458" cy="0"/>
              </a:xfrm>
              <a:prstGeom prst="line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>
                <a:extLst>
                  <a:ext uri="{FF2B5EF4-FFF2-40B4-BE49-F238E27FC236}">
                    <a16:creationId xmlns:a16="http://schemas.microsoft.com/office/drawing/2014/main" id="{3B3C4052-DD70-3E30-4BD2-5B7001F79C6F}"/>
                  </a:ext>
                </a:extLst>
              </p:cNvPr>
              <p:cNvCxnSpPr>
                <a:cxnSpLocks/>
                <a:stCxn id="151" idx="4"/>
                <a:endCxn id="153" idx="0"/>
              </p:cNvCxnSpPr>
              <p:nvPr/>
            </p:nvCxnSpPr>
            <p:spPr>
              <a:xfrm flipV="1">
                <a:off x="2385783" y="3868957"/>
                <a:ext cx="0" cy="378226"/>
              </a:xfrm>
              <a:prstGeom prst="line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9" name="Straight Connector 188">
                <a:extLst>
                  <a:ext uri="{FF2B5EF4-FFF2-40B4-BE49-F238E27FC236}">
                    <a16:creationId xmlns:a16="http://schemas.microsoft.com/office/drawing/2014/main" id="{7B3A2A11-15AA-3B16-76EB-77BAB280D395}"/>
                  </a:ext>
                </a:extLst>
              </p:cNvPr>
              <p:cNvCxnSpPr>
                <a:cxnSpLocks/>
                <a:stCxn id="153" idx="4"/>
                <a:endCxn id="150" idx="0"/>
              </p:cNvCxnSpPr>
              <p:nvPr/>
            </p:nvCxnSpPr>
            <p:spPr>
              <a:xfrm flipV="1">
                <a:off x="2385782" y="3192336"/>
                <a:ext cx="0" cy="381158"/>
              </a:xfrm>
              <a:prstGeom prst="line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189">
                <a:extLst>
                  <a:ext uri="{FF2B5EF4-FFF2-40B4-BE49-F238E27FC236}">
                    <a16:creationId xmlns:a16="http://schemas.microsoft.com/office/drawing/2014/main" id="{456CD53E-6AEC-AC93-9EE6-D2CB4545D45C}"/>
                  </a:ext>
                </a:extLst>
              </p:cNvPr>
              <p:cNvCxnSpPr>
                <a:cxnSpLocks/>
                <a:stCxn id="156" idx="6"/>
                <a:endCxn id="151" idx="2"/>
              </p:cNvCxnSpPr>
              <p:nvPr/>
            </p:nvCxnSpPr>
            <p:spPr>
              <a:xfrm flipH="1">
                <a:off x="2533514" y="4394914"/>
                <a:ext cx="215133" cy="0"/>
              </a:xfrm>
              <a:prstGeom prst="line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1" name="Straight Connector 190">
                <a:extLst>
                  <a:ext uri="{FF2B5EF4-FFF2-40B4-BE49-F238E27FC236}">
                    <a16:creationId xmlns:a16="http://schemas.microsoft.com/office/drawing/2014/main" id="{EDB0B720-CBB4-919F-B357-C7E81B1EF63C}"/>
                  </a:ext>
                </a:extLst>
              </p:cNvPr>
              <p:cNvCxnSpPr>
                <a:cxnSpLocks/>
                <a:stCxn id="152" idx="6"/>
                <a:endCxn id="156" idx="2"/>
              </p:cNvCxnSpPr>
              <p:nvPr/>
            </p:nvCxnSpPr>
            <p:spPr>
              <a:xfrm flipH="1">
                <a:off x="3044110" y="4394914"/>
                <a:ext cx="203239" cy="0"/>
              </a:xfrm>
              <a:prstGeom prst="line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2" name="Straight Connector 191">
                <a:extLst>
                  <a:ext uri="{FF2B5EF4-FFF2-40B4-BE49-F238E27FC236}">
                    <a16:creationId xmlns:a16="http://schemas.microsoft.com/office/drawing/2014/main" id="{1F6FF647-F582-EF1E-517D-A75694892A27}"/>
                  </a:ext>
                </a:extLst>
              </p:cNvPr>
              <p:cNvCxnSpPr>
                <a:cxnSpLocks/>
                <a:stCxn id="157" idx="6"/>
                <a:endCxn id="152" idx="2"/>
              </p:cNvCxnSpPr>
              <p:nvPr/>
            </p:nvCxnSpPr>
            <p:spPr>
              <a:xfrm flipH="1">
                <a:off x="3542812" y="4394914"/>
                <a:ext cx="207326" cy="0"/>
              </a:xfrm>
              <a:prstGeom prst="line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3" name="Straight Connector 192">
                <a:extLst>
                  <a:ext uri="{FF2B5EF4-FFF2-40B4-BE49-F238E27FC236}">
                    <a16:creationId xmlns:a16="http://schemas.microsoft.com/office/drawing/2014/main" id="{9C8909CD-63BC-DB6C-8B25-ED0D9E42F375}"/>
                  </a:ext>
                </a:extLst>
              </p:cNvPr>
              <p:cNvCxnSpPr>
                <a:cxnSpLocks/>
                <a:stCxn id="140" idx="4"/>
                <a:endCxn id="141" idx="0"/>
              </p:cNvCxnSpPr>
              <p:nvPr/>
            </p:nvCxnSpPr>
            <p:spPr>
              <a:xfrm flipV="1">
                <a:off x="4400167" y="3868957"/>
                <a:ext cx="0" cy="378226"/>
              </a:xfrm>
              <a:prstGeom prst="line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4" name="Straight Connector 193">
                <a:extLst>
                  <a:ext uri="{FF2B5EF4-FFF2-40B4-BE49-F238E27FC236}">
                    <a16:creationId xmlns:a16="http://schemas.microsoft.com/office/drawing/2014/main" id="{F1FAF78E-C37D-1541-25AC-DBC91A67BFB7}"/>
                  </a:ext>
                </a:extLst>
              </p:cNvPr>
              <p:cNvCxnSpPr>
                <a:cxnSpLocks/>
                <a:stCxn id="141" idx="4"/>
                <a:endCxn id="139" idx="0"/>
              </p:cNvCxnSpPr>
              <p:nvPr/>
            </p:nvCxnSpPr>
            <p:spPr>
              <a:xfrm flipV="1">
                <a:off x="4400166" y="3192336"/>
                <a:ext cx="0" cy="381158"/>
              </a:xfrm>
              <a:prstGeom prst="line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5" name="Straight Connector 194">
                <a:extLst>
                  <a:ext uri="{FF2B5EF4-FFF2-40B4-BE49-F238E27FC236}">
                    <a16:creationId xmlns:a16="http://schemas.microsoft.com/office/drawing/2014/main" id="{988F8F0A-B324-092D-F5E6-FD9B9F9E5D73}"/>
                  </a:ext>
                </a:extLst>
              </p:cNvPr>
              <p:cNvCxnSpPr>
                <a:cxnSpLocks/>
                <a:stCxn id="140" idx="6"/>
                <a:endCxn id="157" idx="2"/>
              </p:cNvCxnSpPr>
              <p:nvPr/>
            </p:nvCxnSpPr>
            <p:spPr>
              <a:xfrm flipH="1">
                <a:off x="4045600" y="4394914"/>
                <a:ext cx="206835" cy="0"/>
              </a:xfrm>
              <a:prstGeom prst="line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6" name="Straight Connector 195">
                <a:extLst>
                  <a:ext uri="{FF2B5EF4-FFF2-40B4-BE49-F238E27FC236}">
                    <a16:creationId xmlns:a16="http://schemas.microsoft.com/office/drawing/2014/main" id="{1F2AE720-E679-9013-BA90-857E3B20ACBA}"/>
                  </a:ext>
                </a:extLst>
              </p:cNvPr>
              <p:cNvCxnSpPr>
                <a:cxnSpLocks/>
                <a:endCxn id="140" idx="2"/>
              </p:cNvCxnSpPr>
              <p:nvPr/>
            </p:nvCxnSpPr>
            <p:spPr>
              <a:xfrm flipH="1">
                <a:off x="4547898" y="4391982"/>
                <a:ext cx="249599" cy="2932"/>
              </a:xfrm>
              <a:prstGeom prst="line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7" name="Straight Connector 196">
                <a:extLst>
                  <a:ext uri="{FF2B5EF4-FFF2-40B4-BE49-F238E27FC236}">
                    <a16:creationId xmlns:a16="http://schemas.microsoft.com/office/drawing/2014/main" id="{D43CE2FD-4504-2FAE-54E8-0FACB91BDC7F}"/>
                  </a:ext>
                </a:extLst>
              </p:cNvPr>
              <p:cNvCxnSpPr>
                <a:cxnSpLocks/>
                <a:stCxn id="151" idx="6"/>
              </p:cNvCxnSpPr>
              <p:nvPr/>
            </p:nvCxnSpPr>
            <p:spPr>
              <a:xfrm flipH="1">
                <a:off x="1982549" y="4394914"/>
                <a:ext cx="255503" cy="2932"/>
              </a:xfrm>
              <a:prstGeom prst="line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8" name="Straight Connector 197">
                <a:extLst>
                  <a:ext uri="{FF2B5EF4-FFF2-40B4-BE49-F238E27FC236}">
                    <a16:creationId xmlns:a16="http://schemas.microsoft.com/office/drawing/2014/main" id="{5C5BBC30-C24F-850C-3691-DB9EFCFFB995}"/>
                  </a:ext>
                </a:extLst>
              </p:cNvPr>
              <p:cNvCxnSpPr>
                <a:cxnSpLocks/>
                <a:endCxn id="149" idx="2"/>
              </p:cNvCxnSpPr>
              <p:nvPr/>
            </p:nvCxnSpPr>
            <p:spPr>
              <a:xfrm flipH="1">
                <a:off x="5545749" y="3044602"/>
                <a:ext cx="246001" cy="2"/>
              </a:xfrm>
              <a:prstGeom prst="line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9" name="Straight Connector 198">
                <a:extLst>
                  <a:ext uri="{FF2B5EF4-FFF2-40B4-BE49-F238E27FC236}">
                    <a16:creationId xmlns:a16="http://schemas.microsoft.com/office/drawing/2014/main" id="{20C16EC4-8A6E-AF0E-22A7-125521B948A0}"/>
                  </a:ext>
                </a:extLst>
              </p:cNvPr>
              <p:cNvCxnSpPr>
                <a:cxnSpLocks/>
                <a:stCxn id="166" idx="6"/>
              </p:cNvCxnSpPr>
              <p:nvPr/>
            </p:nvCxnSpPr>
            <p:spPr>
              <a:xfrm flipH="1">
                <a:off x="997378" y="3044604"/>
                <a:ext cx="246196" cy="4"/>
              </a:xfrm>
              <a:prstGeom prst="line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>
                <a:extLst>
                  <a:ext uri="{FF2B5EF4-FFF2-40B4-BE49-F238E27FC236}">
                    <a16:creationId xmlns:a16="http://schemas.microsoft.com/office/drawing/2014/main" id="{E3F8A008-983C-7C05-D229-5B842A479565}"/>
                  </a:ext>
                </a:extLst>
              </p:cNvPr>
              <p:cNvCxnSpPr>
                <a:cxnSpLocks/>
                <a:stCxn id="145" idx="6"/>
              </p:cNvCxnSpPr>
              <p:nvPr/>
            </p:nvCxnSpPr>
            <p:spPr>
              <a:xfrm flipH="1">
                <a:off x="987962" y="1691365"/>
                <a:ext cx="255612" cy="0"/>
              </a:xfrm>
              <a:prstGeom prst="line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1" name="Straight Connector 200">
                <a:extLst>
                  <a:ext uri="{FF2B5EF4-FFF2-40B4-BE49-F238E27FC236}">
                    <a16:creationId xmlns:a16="http://schemas.microsoft.com/office/drawing/2014/main" id="{2AF852B8-2AE2-6759-9A42-808861BAFB76}"/>
                  </a:ext>
                </a:extLst>
              </p:cNvPr>
              <p:cNvCxnSpPr>
                <a:cxnSpLocks/>
                <a:endCxn id="146" idx="2"/>
              </p:cNvCxnSpPr>
              <p:nvPr/>
            </p:nvCxnSpPr>
            <p:spPr>
              <a:xfrm flipH="1">
                <a:off x="5549295" y="1691364"/>
                <a:ext cx="242455" cy="0"/>
              </a:xfrm>
              <a:prstGeom prst="line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2" name="Straight Connector 201">
                <a:extLst>
                  <a:ext uri="{FF2B5EF4-FFF2-40B4-BE49-F238E27FC236}">
                    <a16:creationId xmlns:a16="http://schemas.microsoft.com/office/drawing/2014/main" id="{1A215C1D-B320-AE73-E778-280A2988BA5A}"/>
                  </a:ext>
                </a:extLst>
              </p:cNvPr>
              <p:cNvCxnSpPr>
                <a:cxnSpLocks/>
                <a:endCxn id="152" idx="0"/>
              </p:cNvCxnSpPr>
              <p:nvPr/>
            </p:nvCxnSpPr>
            <p:spPr>
              <a:xfrm flipV="1">
                <a:off x="3395080" y="4542645"/>
                <a:ext cx="0" cy="213505"/>
              </a:xfrm>
              <a:prstGeom prst="line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3" name="Straight Connector 202">
                <a:extLst>
                  <a:ext uri="{FF2B5EF4-FFF2-40B4-BE49-F238E27FC236}">
                    <a16:creationId xmlns:a16="http://schemas.microsoft.com/office/drawing/2014/main" id="{E46D61D1-B8C4-6E41-BEEF-8856A7845AD3}"/>
                  </a:ext>
                </a:extLst>
              </p:cNvPr>
              <p:cNvCxnSpPr>
                <a:cxnSpLocks/>
                <a:stCxn id="144" idx="4"/>
              </p:cNvCxnSpPr>
              <p:nvPr/>
            </p:nvCxnSpPr>
            <p:spPr>
              <a:xfrm flipH="1" flipV="1">
                <a:off x="3390505" y="1333063"/>
                <a:ext cx="562" cy="210570"/>
              </a:xfrm>
              <a:prstGeom prst="line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2B2AEBFA-A561-6A0F-8BCD-4879DAA0E870}"/>
                </a:ext>
              </a:extLst>
            </p:cNvPr>
            <p:cNvGrpSpPr/>
            <p:nvPr/>
          </p:nvGrpSpPr>
          <p:grpSpPr>
            <a:xfrm>
              <a:off x="2669441" y="1177611"/>
              <a:ext cx="1715970" cy="1661516"/>
              <a:chOff x="7458809" y="1900354"/>
              <a:chExt cx="3362310" cy="3255610"/>
            </a:xfrm>
            <a:grpFill/>
          </p:grpSpPr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05E3D17E-1B4C-9539-0403-F8E55AA2799B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8022372" y="3348083"/>
                <a:ext cx="363538" cy="363538"/>
              </a:xfrm>
              <a:prstGeom prst="ellipse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557">
                  <a:latin typeface="+mj-lt"/>
                </a:endParaRPr>
              </a:p>
            </p:txBody>
          </p:sp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F233E163-C8DF-E8A4-E622-840DE32A6294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8949472" y="2443769"/>
                <a:ext cx="363538" cy="363538"/>
              </a:xfrm>
              <a:prstGeom prst="ellipse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557">
                  <a:latin typeface="+mj-lt"/>
                </a:endParaRPr>
              </a:p>
            </p:txBody>
          </p:sp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FF04BEA5-6C77-0987-E43A-456219E1ACB4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8949472" y="3348083"/>
                <a:ext cx="363538" cy="363538"/>
              </a:xfrm>
              <a:prstGeom prst="ellipse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557">
                  <a:latin typeface="+mj-lt"/>
                </a:endParaRPr>
              </a:p>
            </p:txBody>
          </p:sp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B8E6F55A-0C69-B0F0-1EBF-092066D6A11F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8022372" y="2444516"/>
                <a:ext cx="363538" cy="363538"/>
              </a:xfrm>
              <a:prstGeom prst="ellipse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557">
                  <a:latin typeface="+mj-lt"/>
                </a:endParaRPr>
              </a:p>
            </p:txBody>
          </p:sp>
          <p:cxnSp>
            <p:nvCxnSpPr>
              <p:cNvPr id="102" name="Straight Connector 101">
                <a:extLst>
                  <a:ext uri="{FF2B5EF4-FFF2-40B4-BE49-F238E27FC236}">
                    <a16:creationId xmlns:a16="http://schemas.microsoft.com/office/drawing/2014/main" id="{72532ACF-D904-B7CC-E22F-C848A24F9636}"/>
                  </a:ext>
                </a:extLst>
              </p:cNvPr>
              <p:cNvCxnSpPr>
                <a:cxnSpLocks/>
                <a:stCxn id="101" idx="6"/>
                <a:endCxn id="99" idx="2"/>
              </p:cNvCxnSpPr>
              <p:nvPr/>
            </p:nvCxnSpPr>
            <p:spPr>
              <a:xfrm flipV="1">
                <a:off x="8385910" y="2625538"/>
                <a:ext cx="563562" cy="747"/>
              </a:xfrm>
              <a:prstGeom prst="line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AA45901B-057F-5BF1-FA67-2C44DED12A4E}"/>
                  </a:ext>
                </a:extLst>
              </p:cNvPr>
              <p:cNvCxnSpPr>
                <a:cxnSpLocks/>
                <a:stCxn id="98" idx="6"/>
                <a:endCxn id="100" idx="2"/>
              </p:cNvCxnSpPr>
              <p:nvPr/>
            </p:nvCxnSpPr>
            <p:spPr>
              <a:xfrm>
                <a:off x="8385910" y="3529852"/>
                <a:ext cx="563562" cy="0"/>
              </a:xfrm>
              <a:prstGeom prst="line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55665B9D-367F-F2C3-0B51-3258DE592863}"/>
                  </a:ext>
                </a:extLst>
              </p:cNvPr>
              <p:cNvCxnSpPr>
                <a:cxnSpLocks/>
                <a:stCxn id="98" idx="4"/>
                <a:endCxn id="101" idx="0"/>
              </p:cNvCxnSpPr>
              <p:nvPr/>
            </p:nvCxnSpPr>
            <p:spPr>
              <a:xfrm flipV="1">
                <a:off x="8204141" y="2808054"/>
                <a:ext cx="0" cy="540029"/>
              </a:xfrm>
              <a:prstGeom prst="line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>
                <a:extLst>
                  <a:ext uri="{FF2B5EF4-FFF2-40B4-BE49-F238E27FC236}">
                    <a16:creationId xmlns:a16="http://schemas.microsoft.com/office/drawing/2014/main" id="{E69A7FB4-3A24-07EC-2C37-04B16C8910E2}"/>
                  </a:ext>
                </a:extLst>
              </p:cNvPr>
              <p:cNvCxnSpPr>
                <a:cxnSpLocks/>
                <a:stCxn id="100" idx="4"/>
                <a:endCxn id="99" idx="0"/>
              </p:cNvCxnSpPr>
              <p:nvPr/>
            </p:nvCxnSpPr>
            <p:spPr>
              <a:xfrm flipV="1">
                <a:off x="9131241" y="2807307"/>
                <a:ext cx="0" cy="540776"/>
              </a:xfrm>
              <a:prstGeom prst="line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6" name="Straight Connector 105">
                <a:extLst>
                  <a:ext uri="{FF2B5EF4-FFF2-40B4-BE49-F238E27FC236}">
                    <a16:creationId xmlns:a16="http://schemas.microsoft.com/office/drawing/2014/main" id="{15A0EF71-AC1B-8BBA-6A3D-18BF3FD8D24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458811" y="2625538"/>
                <a:ext cx="563562" cy="747"/>
              </a:xfrm>
              <a:prstGeom prst="line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>
                <a:extLst>
                  <a:ext uri="{FF2B5EF4-FFF2-40B4-BE49-F238E27FC236}">
                    <a16:creationId xmlns:a16="http://schemas.microsoft.com/office/drawing/2014/main" id="{8BD9A52B-BC16-BF8D-0AC4-14741FA3AEE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58811" y="3529852"/>
                <a:ext cx="563562" cy="0"/>
              </a:xfrm>
              <a:prstGeom prst="line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>
                <a:extLst>
                  <a:ext uri="{FF2B5EF4-FFF2-40B4-BE49-F238E27FC236}">
                    <a16:creationId xmlns:a16="http://schemas.microsoft.com/office/drawing/2014/main" id="{659D63D6-C688-7DCF-0E09-73CF24D407A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204142" y="2807307"/>
                <a:ext cx="0" cy="540776"/>
              </a:xfrm>
              <a:prstGeom prst="line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C90D68B7-2B2C-4403-E104-7DD1625DFA4F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8022372" y="4252397"/>
                <a:ext cx="363538" cy="363538"/>
              </a:xfrm>
              <a:prstGeom prst="ellipse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557">
                  <a:latin typeface="+mj-lt"/>
                </a:endParaRPr>
              </a:p>
            </p:txBody>
          </p:sp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AD15177E-AF72-EB0F-7066-A9555AAA55BA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8949472" y="4252397"/>
                <a:ext cx="363538" cy="363538"/>
              </a:xfrm>
              <a:prstGeom prst="ellipse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557">
                  <a:latin typeface="+mj-lt"/>
                </a:endParaRPr>
              </a:p>
            </p:txBody>
          </p: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C3577888-D11C-9B79-385B-79F2AB08046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385910" y="3529852"/>
                <a:ext cx="563562" cy="747"/>
              </a:xfrm>
              <a:prstGeom prst="line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>
                <a:extLst>
                  <a:ext uri="{FF2B5EF4-FFF2-40B4-BE49-F238E27FC236}">
                    <a16:creationId xmlns:a16="http://schemas.microsoft.com/office/drawing/2014/main" id="{C7AB7381-4F32-87D8-C49C-6119CD82503A}"/>
                  </a:ext>
                </a:extLst>
              </p:cNvPr>
              <p:cNvCxnSpPr>
                <a:cxnSpLocks/>
                <a:stCxn id="109" idx="6"/>
                <a:endCxn id="110" idx="2"/>
              </p:cNvCxnSpPr>
              <p:nvPr/>
            </p:nvCxnSpPr>
            <p:spPr>
              <a:xfrm>
                <a:off x="8385910" y="4434166"/>
                <a:ext cx="563562" cy="0"/>
              </a:xfrm>
              <a:prstGeom prst="line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>
                <a:extLst>
                  <a:ext uri="{FF2B5EF4-FFF2-40B4-BE49-F238E27FC236}">
                    <a16:creationId xmlns:a16="http://schemas.microsoft.com/office/drawing/2014/main" id="{D0B5FEA8-FEDA-943A-E723-37B863414AF5}"/>
                  </a:ext>
                </a:extLst>
              </p:cNvPr>
              <p:cNvCxnSpPr>
                <a:cxnSpLocks/>
                <a:stCxn id="109" idx="4"/>
              </p:cNvCxnSpPr>
              <p:nvPr/>
            </p:nvCxnSpPr>
            <p:spPr>
              <a:xfrm flipV="1">
                <a:off x="8204141" y="3712368"/>
                <a:ext cx="0" cy="540029"/>
              </a:xfrm>
              <a:prstGeom prst="line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F6518075-FBC7-394A-15AD-09091ACB8E21}"/>
                  </a:ext>
                </a:extLst>
              </p:cNvPr>
              <p:cNvCxnSpPr>
                <a:cxnSpLocks/>
                <a:stCxn id="110" idx="4"/>
              </p:cNvCxnSpPr>
              <p:nvPr/>
            </p:nvCxnSpPr>
            <p:spPr>
              <a:xfrm flipV="1">
                <a:off x="9131241" y="3711621"/>
                <a:ext cx="0" cy="540776"/>
              </a:xfrm>
              <a:prstGeom prst="line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>
                <a:extLst>
                  <a:ext uri="{FF2B5EF4-FFF2-40B4-BE49-F238E27FC236}">
                    <a16:creationId xmlns:a16="http://schemas.microsoft.com/office/drawing/2014/main" id="{5868B2BC-28E5-4F3A-8247-753130A40A2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58809" y="4434166"/>
                <a:ext cx="563562" cy="0"/>
              </a:xfrm>
              <a:prstGeom prst="line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16" name="Oval 115">
                <a:extLst>
                  <a:ext uri="{FF2B5EF4-FFF2-40B4-BE49-F238E27FC236}">
                    <a16:creationId xmlns:a16="http://schemas.microsoft.com/office/drawing/2014/main" id="{FFF6C5C1-6FF8-1EB9-F80A-4ABB50434AA3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876569" y="2443769"/>
                <a:ext cx="363538" cy="363538"/>
              </a:xfrm>
              <a:prstGeom prst="ellipse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557">
                  <a:latin typeface="+mj-lt"/>
                </a:endParaRPr>
              </a:p>
            </p:txBody>
          </p:sp>
          <p:sp>
            <p:nvSpPr>
              <p:cNvPr id="117" name="Oval 116">
                <a:extLst>
                  <a:ext uri="{FF2B5EF4-FFF2-40B4-BE49-F238E27FC236}">
                    <a16:creationId xmlns:a16="http://schemas.microsoft.com/office/drawing/2014/main" id="{7752DCCA-87A5-0F6F-E920-3F3B1718C6FD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876569" y="3348083"/>
                <a:ext cx="363538" cy="363538"/>
              </a:xfrm>
              <a:prstGeom prst="ellipse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557">
                  <a:latin typeface="+mj-lt"/>
                </a:endParaRPr>
              </a:p>
            </p:txBody>
          </p:sp>
          <p:sp>
            <p:nvSpPr>
              <p:cNvPr id="118" name="Oval 117">
                <a:extLst>
                  <a:ext uri="{FF2B5EF4-FFF2-40B4-BE49-F238E27FC236}">
                    <a16:creationId xmlns:a16="http://schemas.microsoft.com/office/drawing/2014/main" id="{5EAB341D-F830-F559-3C3E-9F98A47C92EC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8949469" y="2444516"/>
                <a:ext cx="363538" cy="363538"/>
              </a:xfrm>
              <a:prstGeom prst="ellipse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557">
                  <a:latin typeface="+mj-lt"/>
                </a:endParaRPr>
              </a:p>
            </p:txBody>
          </p:sp>
          <p:cxnSp>
            <p:nvCxnSpPr>
              <p:cNvPr id="119" name="Straight Connector 118">
                <a:extLst>
                  <a:ext uri="{FF2B5EF4-FFF2-40B4-BE49-F238E27FC236}">
                    <a16:creationId xmlns:a16="http://schemas.microsoft.com/office/drawing/2014/main" id="{2AAE1B1F-C2C6-FA3E-3A93-2A26EC1F4226}"/>
                  </a:ext>
                </a:extLst>
              </p:cNvPr>
              <p:cNvCxnSpPr>
                <a:stCxn id="118" idx="6"/>
                <a:endCxn id="116" idx="2"/>
              </p:cNvCxnSpPr>
              <p:nvPr/>
            </p:nvCxnSpPr>
            <p:spPr>
              <a:xfrm flipV="1">
                <a:off x="9313007" y="2625538"/>
                <a:ext cx="563562" cy="747"/>
              </a:xfrm>
              <a:prstGeom prst="line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>
                <a:extLst>
                  <a:ext uri="{FF2B5EF4-FFF2-40B4-BE49-F238E27FC236}">
                    <a16:creationId xmlns:a16="http://schemas.microsoft.com/office/drawing/2014/main" id="{6D9FE4C1-CAC3-F9BB-35C2-FBF24D5EC712}"/>
                  </a:ext>
                </a:extLst>
              </p:cNvPr>
              <p:cNvCxnSpPr>
                <a:cxnSpLocks/>
                <a:endCxn id="117" idx="2"/>
              </p:cNvCxnSpPr>
              <p:nvPr/>
            </p:nvCxnSpPr>
            <p:spPr>
              <a:xfrm>
                <a:off x="9313007" y="3529852"/>
                <a:ext cx="563562" cy="0"/>
              </a:xfrm>
              <a:prstGeom prst="line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>
                <a:extLst>
                  <a:ext uri="{FF2B5EF4-FFF2-40B4-BE49-F238E27FC236}">
                    <a16:creationId xmlns:a16="http://schemas.microsoft.com/office/drawing/2014/main" id="{41498D3D-506C-08E6-877B-6B5365BE5FB8}"/>
                  </a:ext>
                </a:extLst>
              </p:cNvPr>
              <p:cNvCxnSpPr>
                <a:cxnSpLocks/>
                <a:endCxn id="118" idx="0"/>
              </p:cNvCxnSpPr>
              <p:nvPr/>
            </p:nvCxnSpPr>
            <p:spPr>
              <a:xfrm flipV="1">
                <a:off x="9131238" y="2808054"/>
                <a:ext cx="0" cy="540029"/>
              </a:xfrm>
              <a:prstGeom prst="line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9DA74B8A-7B25-43C1-32C6-7F0A2A3ADB41}"/>
                  </a:ext>
                </a:extLst>
              </p:cNvPr>
              <p:cNvCxnSpPr>
                <a:cxnSpLocks/>
                <a:stCxn id="117" idx="4"/>
                <a:endCxn id="116" idx="0"/>
              </p:cNvCxnSpPr>
              <p:nvPr/>
            </p:nvCxnSpPr>
            <p:spPr>
              <a:xfrm flipV="1">
                <a:off x="10058338" y="2807307"/>
                <a:ext cx="0" cy="540776"/>
              </a:xfrm>
              <a:prstGeom prst="line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23" name="Oval 122">
                <a:extLst>
                  <a:ext uri="{FF2B5EF4-FFF2-40B4-BE49-F238E27FC236}">
                    <a16:creationId xmlns:a16="http://schemas.microsoft.com/office/drawing/2014/main" id="{CD025332-8457-DA09-76E4-5839DDFFDF81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876569" y="4252397"/>
                <a:ext cx="363538" cy="363538"/>
              </a:xfrm>
              <a:prstGeom prst="ellipse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557">
                  <a:latin typeface="+mj-lt"/>
                </a:endParaRPr>
              </a:p>
            </p:txBody>
          </p:sp>
          <p:cxnSp>
            <p:nvCxnSpPr>
              <p:cNvPr id="124" name="Straight Connector 123">
                <a:extLst>
                  <a:ext uri="{FF2B5EF4-FFF2-40B4-BE49-F238E27FC236}">
                    <a16:creationId xmlns:a16="http://schemas.microsoft.com/office/drawing/2014/main" id="{AACC0C1C-F0C8-C43B-7FE9-4E7CAF0D550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313007" y="3529852"/>
                <a:ext cx="563562" cy="747"/>
              </a:xfrm>
              <a:prstGeom prst="line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>
                <a:extLst>
                  <a:ext uri="{FF2B5EF4-FFF2-40B4-BE49-F238E27FC236}">
                    <a16:creationId xmlns:a16="http://schemas.microsoft.com/office/drawing/2014/main" id="{DB60F6E8-CBFF-3CBE-CA72-02D3BC972C21}"/>
                  </a:ext>
                </a:extLst>
              </p:cNvPr>
              <p:cNvCxnSpPr>
                <a:cxnSpLocks/>
                <a:endCxn id="123" idx="2"/>
              </p:cNvCxnSpPr>
              <p:nvPr/>
            </p:nvCxnSpPr>
            <p:spPr>
              <a:xfrm>
                <a:off x="9313007" y="4434166"/>
                <a:ext cx="563562" cy="0"/>
              </a:xfrm>
              <a:prstGeom prst="line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>
                <a:extLst>
                  <a:ext uri="{FF2B5EF4-FFF2-40B4-BE49-F238E27FC236}">
                    <a16:creationId xmlns:a16="http://schemas.microsoft.com/office/drawing/2014/main" id="{D223DF1D-B588-0310-A0D0-7D7F2047C11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131238" y="3712368"/>
                <a:ext cx="0" cy="540029"/>
              </a:xfrm>
              <a:prstGeom prst="line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>
                <a:extLst>
                  <a:ext uri="{FF2B5EF4-FFF2-40B4-BE49-F238E27FC236}">
                    <a16:creationId xmlns:a16="http://schemas.microsoft.com/office/drawing/2014/main" id="{209A9FC6-8F59-01DA-B018-5B29DB3A6528}"/>
                  </a:ext>
                </a:extLst>
              </p:cNvPr>
              <p:cNvCxnSpPr>
                <a:cxnSpLocks/>
                <a:stCxn id="123" idx="4"/>
              </p:cNvCxnSpPr>
              <p:nvPr/>
            </p:nvCxnSpPr>
            <p:spPr>
              <a:xfrm flipV="1">
                <a:off x="10058338" y="3711621"/>
                <a:ext cx="0" cy="540776"/>
              </a:xfrm>
              <a:prstGeom prst="line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8" name="Straight Connector 127">
                <a:extLst>
                  <a:ext uri="{FF2B5EF4-FFF2-40B4-BE49-F238E27FC236}">
                    <a16:creationId xmlns:a16="http://schemas.microsoft.com/office/drawing/2014/main" id="{C2A7F001-F999-A919-99BC-2050B24E3D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58809" y="2625538"/>
                <a:ext cx="563562" cy="0"/>
              </a:xfrm>
              <a:prstGeom prst="line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9" name="Straight Connector 128">
                <a:extLst>
                  <a:ext uri="{FF2B5EF4-FFF2-40B4-BE49-F238E27FC236}">
                    <a16:creationId xmlns:a16="http://schemas.microsoft.com/office/drawing/2014/main" id="{26EA433D-4048-6308-CCE2-008C564D03C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135996" y="1901101"/>
                <a:ext cx="0" cy="540029"/>
              </a:xfrm>
              <a:prstGeom prst="line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0" name="Straight Connector 129">
                <a:extLst>
                  <a:ext uri="{FF2B5EF4-FFF2-40B4-BE49-F238E27FC236}">
                    <a16:creationId xmlns:a16="http://schemas.microsoft.com/office/drawing/2014/main" id="{07FEEA55-AE22-DDDF-B945-2E002D4A3BD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063096" y="1900354"/>
                <a:ext cx="0" cy="540776"/>
              </a:xfrm>
              <a:prstGeom prst="line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1" name="Straight Connector 130">
                <a:extLst>
                  <a:ext uri="{FF2B5EF4-FFF2-40B4-BE49-F238E27FC236}">
                    <a16:creationId xmlns:a16="http://schemas.microsoft.com/office/drawing/2014/main" id="{D31DAF5A-0E7F-627A-0783-459C089413B6}"/>
                  </a:ext>
                </a:extLst>
              </p:cNvPr>
              <p:cNvCxnSpPr>
                <a:cxnSpLocks/>
                <a:endCxn id="109" idx="0"/>
              </p:cNvCxnSpPr>
              <p:nvPr/>
            </p:nvCxnSpPr>
            <p:spPr>
              <a:xfrm flipV="1">
                <a:off x="8204141" y="4615935"/>
                <a:ext cx="0" cy="540029"/>
              </a:xfrm>
              <a:prstGeom prst="line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>
                <a:extLst>
                  <a:ext uri="{FF2B5EF4-FFF2-40B4-BE49-F238E27FC236}">
                    <a16:creationId xmlns:a16="http://schemas.microsoft.com/office/drawing/2014/main" id="{02ECC26D-1A73-0C1F-E0C3-6A6C989F464F}"/>
                  </a:ext>
                </a:extLst>
              </p:cNvPr>
              <p:cNvCxnSpPr>
                <a:cxnSpLocks/>
                <a:endCxn id="110" idx="0"/>
              </p:cNvCxnSpPr>
              <p:nvPr/>
            </p:nvCxnSpPr>
            <p:spPr>
              <a:xfrm flipV="1">
                <a:off x="9126482" y="4615935"/>
                <a:ext cx="4759" cy="540029"/>
              </a:xfrm>
              <a:prstGeom prst="line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>
                <a:extLst>
                  <a:ext uri="{FF2B5EF4-FFF2-40B4-BE49-F238E27FC236}">
                    <a16:creationId xmlns:a16="http://schemas.microsoft.com/office/drawing/2014/main" id="{4FBC270E-2ED8-9B0A-0168-B5FFBF3530BD}"/>
                  </a:ext>
                </a:extLst>
              </p:cNvPr>
              <p:cNvCxnSpPr>
                <a:cxnSpLocks/>
                <a:endCxn id="123" idx="0"/>
              </p:cNvCxnSpPr>
              <p:nvPr/>
            </p:nvCxnSpPr>
            <p:spPr>
              <a:xfrm flipH="1" flipV="1">
                <a:off x="10058338" y="4615935"/>
                <a:ext cx="4758" cy="540028"/>
              </a:xfrm>
              <a:prstGeom prst="line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>
                <a:extLst>
                  <a:ext uri="{FF2B5EF4-FFF2-40B4-BE49-F238E27FC236}">
                    <a16:creationId xmlns:a16="http://schemas.microsoft.com/office/drawing/2014/main" id="{A2DD3E0E-8838-ECEF-EDEE-6867692CB12B}"/>
                  </a:ext>
                </a:extLst>
              </p:cNvPr>
              <p:cNvCxnSpPr>
                <a:cxnSpLocks/>
                <a:stCxn id="116" idx="6"/>
              </p:cNvCxnSpPr>
              <p:nvPr/>
            </p:nvCxnSpPr>
            <p:spPr>
              <a:xfrm>
                <a:off x="10240107" y="2625538"/>
                <a:ext cx="563951" cy="0"/>
              </a:xfrm>
              <a:prstGeom prst="line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>
                <a:extLst>
                  <a:ext uri="{FF2B5EF4-FFF2-40B4-BE49-F238E27FC236}">
                    <a16:creationId xmlns:a16="http://schemas.microsoft.com/office/drawing/2014/main" id="{FB6FCF3D-5E8C-DE53-E306-CF5CCF1B0C7E}"/>
                  </a:ext>
                </a:extLst>
              </p:cNvPr>
              <p:cNvCxnSpPr>
                <a:cxnSpLocks/>
                <a:stCxn id="117" idx="6"/>
              </p:cNvCxnSpPr>
              <p:nvPr/>
            </p:nvCxnSpPr>
            <p:spPr>
              <a:xfrm flipV="1">
                <a:off x="10240107" y="3522707"/>
                <a:ext cx="563951" cy="7145"/>
              </a:xfrm>
              <a:prstGeom prst="line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6" name="Straight Connector 135">
                <a:extLst>
                  <a:ext uri="{FF2B5EF4-FFF2-40B4-BE49-F238E27FC236}">
                    <a16:creationId xmlns:a16="http://schemas.microsoft.com/office/drawing/2014/main" id="{A5FA70B4-BDC4-D4BA-16CD-66543501348C}"/>
                  </a:ext>
                </a:extLst>
              </p:cNvPr>
              <p:cNvCxnSpPr>
                <a:cxnSpLocks/>
                <a:stCxn id="123" idx="6"/>
              </p:cNvCxnSpPr>
              <p:nvPr/>
            </p:nvCxnSpPr>
            <p:spPr>
              <a:xfrm>
                <a:off x="10240107" y="4434166"/>
                <a:ext cx="581012" cy="0"/>
              </a:xfrm>
              <a:prstGeom prst="line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A6013AB8-61F3-2832-3333-131FD4A2AB8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199382" y="1910066"/>
                <a:ext cx="4758" cy="533703"/>
              </a:xfrm>
              <a:prstGeom prst="line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F70EAB11-AE5B-3206-0F81-57BE7E2613FB}"/>
                </a:ext>
              </a:extLst>
            </p:cNvPr>
            <p:cNvGrpSpPr/>
            <p:nvPr/>
          </p:nvGrpSpPr>
          <p:grpSpPr>
            <a:xfrm>
              <a:off x="7606442" y="944071"/>
              <a:ext cx="2062787" cy="2062787"/>
              <a:chOff x="373613" y="198086"/>
              <a:chExt cx="1574948" cy="1556559"/>
            </a:xfrm>
            <a:grpFill/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10B80291-A3FD-E470-35F1-32A5FEA5A849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848329" y="909235"/>
                <a:ext cx="126022" cy="126022"/>
              </a:xfrm>
              <a:prstGeom prst="ellipse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557">
                  <a:latin typeface="+mj-lt"/>
                </a:endParaRPr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EE702B35-9E9E-AA9E-9B9A-9370A6C638CC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1095590" y="669132"/>
                <a:ext cx="126022" cy="126022"/>
              </a:xfrm>
              <a:prstGeom prst="ellipse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557">
                  <a:latin typeface="+mj-lt"/>
                </a:endParaRPr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8B3D2360-03D4-2748-EC4B-7C5FBCF20248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1342850" y="914538"/>
                <a:ext cx="126022" cy="126022"/>
              </a:xfrm>
              <a:prstGeom prst="ellipse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557">
                  <a:latin typeface="+mj-lt"/>
                </a:endParaRPr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BF454D9B-F102-54E7-45D7-E733C01BAF05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1095590" y="1159944"/>
                <a:ext cx="126022" cy="126022"/>
              </a:xfrm>
              <a:prstGeom prst="ellipse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557">
                  <a:latin typeface="+mj-lt"/>
                </a:endParaRPr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04E7532E-180B-2CB8-FF02-B0C5A05DDA8C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59014" y="198086"/>
                <a:ext cx="126022" cy="126022"/>
              </a:xfrm>
              <a:prstGeom prst="ellipse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557">
                  <a:latin typeface="+mj-lt"/>
                </a:endParaRPr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9FCD7CE4-E718-A3F4-FDE1-CE87DC6560AD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1219418" y="198086"/>
                <a:ext cx="126022" cy="126022"/>
              </a:xfrm>
              <a:prstGeom prst="ellipse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557">
                  <a:latin typeface="+mj-lt"/>
                </a:endParaRPr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B2751424-8DC6-57CE-2769-542D2995AE67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1221612" y="447460"/>
                <a:ext cx="126022" cy="126022"/>
              </a:xfrm>
              <a:prstGeom prst="ellipse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557">
                  <a:latin typeface="+mj-lt"/>
                </a:endParaRPr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D6C61676-F931-29CC-0FD3-A0A102FA15C2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58889" y="447460"/>
                <a:ext cx="126022" cy="126022"/>
              </a:xfrm>
              <a:prstGeom prst="ellipse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557">
                  <a:latin typeface="+mj-lt"/>
                </a:endParaRPr>
              </a:p>
            </p:txBody>
          </p: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346C697F-436F-B071-D26F-6C503ACC7678}"/>
                  </a:ext>
                </a:extLst>
              </p:cNvPr>
              <p:cNvCxnSpPr>
                <a:cxnSpLocks/>
                <a:stCxn id="25" idx="6"/>
                <a:endCxn id="27" idx="2"/>
              </p:cNvCxnSpPr>
              <p:nvPr/>
            </p:nvCxnSpPr>
            <p:spPr>
              <a:xfrm>
                <a:off x="974351" y="972246"/>
                <a:ext cx="368499" cy="5303"/>
              </a:xfrm>
              <a:prstGeom prst="line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7C12A411-D33C-0D35-790B-C5B98740D430}"/>
                  </a:ext>
                </a:extLst>
              </p:cNvPr>
              <p:cNvCxnSpPr>
                <a:cxnSpLocks/>
                <a:stCxn id="28" idx="4"/>
                <a:endCxn id="26" idx="0"/>
              </p:cNvCxnSpPr>
              <p:nvPr/>
            </p:nvCxnSpPr>
            <p:spPr>
              <a:xfrm flipV="1">
                <a:off x="1158601" y="795154"/>
                <a:ext cx="0" cy="364790"/>
              </a:xfrm>
              <a:prstGeom prst="line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C492E35D-53DF-FE8E-B562-440C24BE4A7F}"/>
                  </a:ext>
                </a:extLst>
              </p:cNvPr>
              <p:cNvCxnSpPr>
                <a:cxnSpLocks/>
                <a:stCxn id="25" idx="5"/>
                <a:endCxn id="26" idx="1"/>
              </p:cNvCxnSpPr>
              <p:nvPr/>
            </p:nvCxnSpPr>
            <p:spPr>
              <a:xfrm flipV="1">
                <a:off x="955896" y="776699"/>
                <a:ext cx="158149" cy="150991"/>
              </a:xfrm>
              <a:prstGeom prst="line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EA9352D1-69E7-B92B-CC1E-39E7FC17DF4D}"/>
                  </a:ext>
                </a:extLst>
              </p:cNvPr>
              <p:cNvCxnSpPr>
                <a:cxnSpLocks/>
                <a:stCxn id="26" idx="7"/>
                <a:endCxn id="27" idx="3"/>
              </p:cNvCxnSpPr>
              <p:nvPr/>
            </p:nvCxnSpPr>
            <p:spPr>
              <a:xfrm>
                <a:off x="1203157" y="776699"/>
                <a:ext cx="158148" cy="156294"/>
              </a:xfrm>
              <a:prstGeom prst="line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91296270-CA78-95CA-4E58-6A37326E2382}"/>
                  </a:ext>
                </a:extLst>
              </p:cNvPr>
              <p:cNvCxnSpPr>
                <a:cxnSpLocks/>
                <a:stCxn id="25" idx="7"/>
                <a:endCxn id="28" idx="3"/>
              </p:cNvCxnSpPr>
              <p:nvPr/>
            </p:nvCxnSpPr>
            <p:spPr>
              <a:xfrm>
                <a:off x="955896" y="1016802"/>
                <a:ext cx="158149" cy="161597"/>
              </a:xfrm>
              <a:prstGeom prst="line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887053E1-876D-DDF6-D4BB-DE97DDED54EE}"/>
                  </a:ext>
                </a:extLst>
              </p:cNvPr>
              <p:cNvCxnSpPr>
                <a:cxnSpLocks/>
                <a:stCxn id="28" idx="5"/>
                <a:endCxn id="27" idx="1"/>
              </p:cNvCxnSpPr>
              <p:nvPr/>
            </p:nvCxnSpPr>
            <p:spPr>
              <a:xfrm flipV="1">
                <a:off x="1203157" y="1022105"/>
                <a:ext cx="158148" cy="156294"/>
              </a:xfrm>
              <a:prstGeom prst="line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E1909CCA-9A92-D501-46B0-C54288763340}"/>
                  </a:ext>
                </a:extLst>
              </p:cNvPr>
              <p:cNvCxnSpPr>
                <a:cxnSpLocks/>
                <a:stCxn id="29" idx="0"/>
                <a:endCxn id="34" idx="4"/>
              </p:cNvCxnSpPr>
              <p:nvPr/>
            </p:nvCxnSpPr>
            <p:spPr>
              <a:xfrm flipH="1">
                <a:off x="1021900" y="324108"/>
                <a:ext cx="125" cy="123352"/>
              </a:xfrm>
              <a:prstGeom prst="line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1E82726C-C4B9-054A-00D0-FFAF9A25849A}"/>
                  </a:ext>
                </a:extLst>
              </p:cNvPr>
              <p:cNvCxnSpPr>
                <a:cxnSpLocks/>
                <a:stCxn id="31" idx="0"/>
                <a:endCxn id="32" idx="4"/>
              </p:cNvCxnSpPr>
              <p:nvPr/>
            </p:nvCxnSpPr>
            <p:spPr>
              <a:xfrm>
                <a:off x="1282429" y="324108"/>
                <a:ext cx="2194" cy="123352"/>
              </a:xfrm>
              <a:prstGeom prst="line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A2FA384F-8C21-402C-A168-F7126FBF16C9}"/>
                  </a:ext>
                </a:extLst>
              </p:cNvPr>
              <p:cNvCxnSpPr>
                <a:cxnSpLocks/>
                <a:stCxn id="31" idx="2"/>
                <a:endCxn id="29" idx="6"/>
              </p:cNvCxnSpPr>
              <p:nvPr/>
            </p:nvCxnSpPr>
            <p:spPr>
              <a:xfrm flipH="1">
                <a:off x="1085036" y="261097"/>
                <a:ext cx="134382" cy="0"/>
              </a:xfrm>
              <a:prstGeom prst="line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EF1147B7-50A6-5CB5-7B32-BE8594984EB1}"/>
                  </a:ext>
                </a:extLst>
              </p:cNvPr>
              <p:cNvCxnSpPr>
                <a:cxnSpLocks/>
                <a:stCxn id="34" idx="6"/>
                <a:endCxn id="32" idx="2"/>
              </p:cNvCxnSpPr>
              <p:nvPr/>
            </p:nvCxnSpPr>
            <p:spPr>
              <a:xfrm>
                <a:off x="1084911" y="510471"/>
                <a:ext cx="136701" cy="0"/>
              </a:xfrm>
              <a:prstGeom prst="line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4073D87A-E67D-BDD5-6CFA-B44ADC54D89A}"/>
                  </a:ext>
                </a:extLst>
              </p:cNvPr>
              <p:cNvCxnSpPr>
                <a:cxnSpLocks/>
                <a:stCxn id="29" idx="7"/>
                <a:endCxn id="32" idx="3"/>
              </p:cNvCxnSpPr>
              <p:nvPr/>
            </p:nvCxnSpPr>
            <p:spPr>
              <a:xfrm>
                <a:off x="1066581" y="305653"/>
                <a:ext cx="173486" cy="160262"/>
              </a:xfrm>
              <a:prstGeom prst="line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D1758718-10B3-43FF-92D7-69D74578B0D5}"/>
                  </a:ext>
                </a:extLst>
              </p:cNvPr>
              <p:cNvCxnSpPr>
                <a:cxnSpLocks/>
                <a:stCxn id="34" idx="5"/>
                <a:endCxn id="31" idx="1"/>
              </p:cNvCxnSpPr>
              <p:nvPr/>
            </p:nvCxnSpPr>
            <p:spPr>
              <a:xfrm flipV="1">
                <a:off x="1066456" y="305653"/>
                <a:ext cx="171417" cy="160262"/>
              </a:xfrm>
              <a:prstGeom prst="line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4B79239F-E0C7-3BB6-0B14-0B7ED22F4163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1559941" y="783505"/>
                <a:ext cx="126022" cy="126022"/>
              </a:xfrm>
              <a:prstGeom prst="ellipse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557">
                  <a:latin typeface="+mj-lt"/>
                </a:endParaRPr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65F6CF1E-D75A-9900-BDDB-C49C4143596B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1820345" y="783505"/>
                <a:ext cx="126022" cy="126022"/>
              </a:xfrm>
              <a:prstGeom prst="ellipse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557">
                  <a:latin typeface="+mj-lt"/>
                </a:endParaRPr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EC99DE17-9BE2-0F2E-540F-5594F74ACFAA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1822539" y="1032879"/>
                <a:ext cx="126022" cy="126022"/>
              </a:xfrm>
              <a:prstGeom prst="ellipse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557">
                  <a:latin typeface="+mj-lt"/>
                </a:endParaRPr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5D9EDB2F-8606-7EDB-B7AB-31EFEDB539B2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1559816" y="1032879"/>
                <a:ext cx="126022" cy="126022"/>
              </a:xfrm>
              <a:prstGeom prst="ellipse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557">
                  <a:latin typeface="+mj-lt"/>
                </a:endParaRPr>
              </a:p>
            </p:txBody>
          </p: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DCB0AB26-8F51-9356-CC68-33D8E3BAC69F}"/>
                  </a:ext>
                </a:extLst>
              </p:cNvPr>
              <p:cNvCxnSpPr>
                <a:cxnSpLocks/>
                <a:stCxn id="50" idx="0"/>
                <a:endCxn id="53" idx="4"/>
              </p:cNvCxnSpPr>
              <p:nvPr/>
            </p:nvCxnSpPr>
            <p:spPr>
              <a:xfrm flipH="1">
                <a:off x="1622827" y="909527"/>
                <a:ext cx="125" cy="123352"/>
              </a:xfrm>
              <a:prstGeom prst="line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31292074-E2F0-4AED-7FAC-BC027722FD8D}"/>
                  </a:ext>
                </a:extLst>
              </p:cNvPr>
              <p:cNvCxnSpPr>
                <a:cxnSpLocks/>
                <a:stCxn id="51" idx="0"/>
                <a:endCxn id="52" idx="4"/>
              </p:cNvCxnSpPr>
              <p:nvPr/>
            </p:nvCxnSpPr>
            <p:spPr>
              <a:xfrm>
                <a:off x="1883356" y="909527"/>
                <a:ext cx="2194" cy="123352"/>
              </a:xfrm>
              <a:prstGeom prst="line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7148D783-889F-2CD7-53E8-1641B4F36296}"/>
                  </a:ext>
                </a:extLst>
              </p:cNvPr>
              <p:cNvCxnSpPr>
                <a:cxnSpLocks/>
                <a:stCxn id="51" idx="2"/>
                <a:endCxn id="50" idx="6"/>
              </p:cNvCxnSpPr>
              <p:nvPr/>
            </p:nvCxnSpPr>
            <p:spPr>
              <a:xfrm flipH="1">
                <a:off x="1685963" y="846516"/>
                <a:ext cx="134382" cy="0"/>
              </a:xfrm>
              <a:prstGeom prst="line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1A262179-6ECB-DEF5-D24D-2300622ED45A}"/>
                  </a:ext>
                </a:extLst>
              </p:cNvPr>
              <p:cNvCxnSpPr>
                <a:cxnSpLocks/>
                <a:stCxn id="53" idx="6"/>
                <a:endCxn id="52" idx="2"/>
              </p:cNvCxnSpPr>
              <p:nvPr/>
            </p:nvCxnSpPr>
            <p:spPr>
              <a:xfrm>
                <a:off x="1685838" y="1095890"/>
                <a:ext cx="136701" cy="0"/>
              </a:xfrm>
              <a:prstGeom prst="line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06C3ED86-F618-2380-BFED-D25BAEE1AA79}"/>
                  </a:ext>
                </a:extLst>
              </p:cNvPr>
              <p:cNvCxnSpPr>
                <a:cxnSpLocks/>
                <a:stCxn id="50" idx="7"/>
                <a:endCxn id="52" idx="3"/>
              </p:cNvCxnSpPr>
              <p:nvPr/>
            </p:nvCxnSpPr>
            <p:spPr>
              <a:xfrm>
                <a:off x="1667508" y="891072"/>
                <a:ext cx="173486" cy="160262"/>
              </a:xfrm>
              <a:prstGeom prst="line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94B92628-6CB8-E2E1-995F-3D3DA7AEE3D0}"/>
                  </a:ext>
                </a:extLst>
              </p:cNvPr>
              <p:cNvCxnSpPr>
                <a:cxnSpLocks/>
                <a:stCxn id="53" idx="5"/>
                <a:endCxn id="51" idx="1"/>
              </p:cNvCxnSpPr>
              <p:nvPr/>
            </p:nvCxnSpPr>
            <p:spPr>
              <a:xfrm flipV="1">
                <a:off x="1667383" y="891072"/>
                <a:ext cx="171417" cy="160262"/>
              </a:xfrm>
              <a:prstGeom prst="line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E927D71F-55F9-6454-78F8-ED601F2D6643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72685" y="1379249"/>
                <a:ext cx="126022" cy="126022"/>
              </a:xfrm>
              <a:prstGeom prst="ellipse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557">
                  <a:latin typeface="+mj-lt"/>
                </a:endParaRPr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FA0B7251-E7FD-D439-521A-0CA0B0424730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1233089" y="1379249"/>
                <a:ext cx="126022" cy="126022"/>
              </a:xfrm>
              <a:prstGeom prst="ellipse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557">
                  <a:latin typeface="+mj-lt"/>
                </a:endParaRPr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31E3F849-5527-35D7-F575-0339872B8B39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1235283" y="1628623"/>
                <a:ext cx="126022" cy="126022"/>
              </a:xfrm>
              <a:prstGeom prst="ellipse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557">
                  <a:latin typeface="+mj-lt"/>
                </a:endParaRPr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FD2C1046-FC6C-881A-8B7B-3DF7A357B7E4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72560" y="1628623"/>
                <a:ext cx="126022" cy="126022"/>
              </a:xfrm>
              <a:prstGeom prst="ellipse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557">
                  <a:latin typeface="+mj-lt"/>
                </a:endParaRPr>
              </a:p>
            </p:txBody>
          </p: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E511375E-809F-42BB-22AC-B006842E81F5}"/>
                  </a:ext>
                </a:extLst>
              </p:cNvPr>
              <p:cNvCxnSpPr>
                <a:cxnSpLocks/>
                <a:stCxn id="60" idx="0"/>
                <a:endCxn id="63" idx="4"/>
              </p:cNvCxnSpPr>
              <p:nvPr/>
            </p:nvCxnSpPr>
            <p:spPr>
              <a:xfrm flipH="1">
                <a:off x="1035571" y="1505271"/>
                <a:ext cx="125" cy="123352"/>
              </a:xfrm>
              <a:prstGeom prst="line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9DA51C9A-BCCE-69BB-7B04-AAC435BCBBD6}"/>
                  </a:ext>
                </a:extLst>
              </p:cNvPr>
              <p:cNvCxnSpPr>
                <a:cxnSpLocks/>
                <a:stCxn id="61" idx="0"/>
                <a:endCxn id="62" idx="4"/>
              </p:cNvCxnSpPr>
              <p:nvPr/>
            </p:nvCxnSpPr>
            <p:spPr>
              <a:xfrm>
                <a:off x="1296100" y="1505271"/>
                <a:ext cx="2194" cy="123352"/>
              </a:xfrm>
              <a:prstGeom prst="line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F81655B1-EFDE-6CB1-9D21-9093ED4B263D}"/>
                  </a:ext>
                </a:extLst>
              </p:cNvPr>
              <p:cNvCxnSpPr>
                <a:cxnSpLocks/>
                <a:stCxn id="61" idx="2"/>
                <a:endCxn id="60" idx="6"/>
              </p:cNvCxnSpPr>
              <p:nvPr/>
            </p:nvCxnSpPr>
            <p:spPr>
              <a:xfrm flipH="1">
                <a:off x="1098707" y="1442260"/>
                <a:ext cx="134382" cy="0"/>
              </a:xfrm>
              <a:prstGeom prst="line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BCFE9942-461C-5843-9F13-76FB863287B1}"/>
                  </a:ext>
                </a:extLst>
              </p:cNvPr>
              <p:cNvCxnSpPr>
                <a:cxnSpLocks/>
                <a:stCxn id="63" idx="6"/>
                <a:endCxn id="62" idx="2"/>
              </p:cNvCxnSpPr>
              <p:nvPr/>
            </p:nvCxnSpPr>
            <p:spPr>
              <a:xfrm>
                <a:off x="1098582" y="1691634"/>
                <a:ext cx="136701" cy="0"/>
              </a:xfrm>
              <a:prstGeom prst="line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FBEF9A13-2BF9-694B-5FC7-6D6C7CCACA68}"/>
                  </a:ext>
                </a:extLst>
              </p:cNvPr>
              <p:cNvCxnSpPr>
                <a:cxnSpLocks/>
                <a:stCxn id="60" idx="7"/>
                <a:endCxn id="62" idx="3"/>
              </p:cNvCxnSpPr>
              <p:nvPr/>
            </p:nvCxnSpPr>
            <p:spPr>
              <a:xfrm>
                <a:off x="1080252" y="1486816"/>
                <a:ext cx="173486" cy="160262"/>
              </a:xfrm>
              <a:prstGeom prst="line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B6FDD44E-38FC-7483-3BD3-6356453BC263}"/>
                  </a:ext>
                </a:extLst>
              </p:cNvPr>
              <p:cNvCxnSpPr>
                <a:cxnSpLocks/>
                <a:stCxn id="63" idx="5"/>
                <a:endCxn id="61" idx="1"/>
              </p:cNvCxnSpPr>
              <p:nvPr/>
            </p:nvCxnSpPr>
            <p:spPr>
              <a:xfrm flipV="1">
                <a:off x="1080127" y="1486816"/>
                <a:ext cx="171417" cy="160262"/>
              </a:xfrm>
              <a:prstGeom prst="line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15B81A82-7C14-AC5A-378C-E44D966BB406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373738" y="795154"/>
                <a:ext cx="126022" cy="126022"/>
              </a:xfrm>
              <a:prstGeom prst="ellipse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557">
                  <a:latin typeface="+mj-lt"/>
                </a:endParaRPr>
              </a:p>
            </p:txBody>
          </p:sp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7302FB05-5A2E-B1B1-A339-B5D7782C4B38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634142" y="795154"/>
                <a:ext cx="126022" cy="126022"/>
              </a:xfrm>
              <a:prstGeom prst="ellipse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557">
                  <a:latin typeface="+mj-lt"/>
                </a:endParaRPr>
              </a:p>
            </p:txBody>
          </p:sp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8A3E5BE0-693D-09F4-A96F-5ACA54B55FB0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636336" y="1044528"/>
                <a:ext cx="126022" cy="126022"/>
              </a:xfrm>
              <a:prstGeom prst="ellipse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557">
                  <a:latin typeface="+mj-lt"/>
                </a:endParaRPr>
              </a:p>
            </p:txBody>
          </p:sp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1837BF67-9F2E-E9CD-0433-F016C5E0DA1C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373613" y="1044528"/>
                <a:ext cx="126022" cy="126022"/>
              </a:xfrm>
              <a:prstGeom prst="ellipse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557">
                  <a:latin typeface="+mj-lt"/>
                </a:endParaRPr>
              </a:p>
            </p:txBody>
          </p: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862D3552-54CD-D333-53C2-E46D8D957563}"/>
                  </a:ext>
                </a:extLst>
              </p:cNvPr>
              <p:cNvCxnSpPr>
                <a:cxnSpLocks/>
                <a:stCxn id="70" idx="0"/>
                <a:endCxn id="73" idx="4"/>
              </p:cNvCxnSpPr>
              <p:nvPr/>
            </p:nvCxnSpPr>
            <p:spPr>
              <a:xfrm flipH="1">
                <a:off x="436624" y="921176"/>
                <a:ext cx="125" cy="123352"/>
              </a:xfrm>
              <a:prstGeom prst="line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2AF2F41C-02D4-4B9E-CD50-2ADB00F3CF9F}"/>
                  </a:ext>
                </a:extLst>
              </p:cNvPr>
              <p:cNvCxnSpPr>
                <a:cxnSpLocks/>
                <a:stCxn id="71" idx="0"/>
                <a:endCxn id="72" idx="4"/>
              </p:cNvCxnSpPr>
              <p:nvPr/>
            </p:nvCxnSpPr>
            <p:spPr>
              <a:xfrm>
                <a:off x="697153" y="921176"/>
                <a:ext cx="2194" cy="123352"/>
              </a:xfrm>
              <a:prstGeom prst="line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60B1ACA7-3719-92E0-AA26-F36E14C8B54A}"/>
                  </a:ext>
                </a:extLst>
              </p:cNvPr>
              <p:cNvCxnSpPr>
                <a:cxnSpLocks/>
                <a:stCxn id="71" idx="2"/>
                <a:endCxn id="70" idx="6"/>
              </p:cNvCxnSpPr>
              <p:nvPr/>
            </p:nvCxnSpPr>
            <p:spPr>
              <a:xfrm flipH="1">
                <a:off x="499760" y="858165"/>
                <a:ext cx="134382" cy="0"/>
              </a:xfrm>
              <a:prstGeom prst="line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7458FE5B-823E-7ACE-256B-810F2D19D0F4}"/>
                  </a:ext>
                </a:extLst>
              </p:cNvPr>
              <p:cNvCxnSpPr>
                <a:cxnSpLocks/>
                <a:stCxn id="73" idx="6"/>
                <a:endCxn id="72" idx="2"/>
              </p:cNvCxnSpPr>
              <p:nvPr/>
            </p:nvCxnSpPr>
            <p:spPr>
              <a:xfrm>
                <a:off x="499635" y="1107539"/>
                <a:ext cx="136701" cy="0"/>
              </a:xfrm>
              <a:prstGeom prst="line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DA14AFD5-60B9-C99E-32C0-0937E7A38AE8}"/>
                  </a:ext>
                </a:extLst>
              </p:cNvPr>
              <p:cNvCxnSpPr>
                <a:cxnSpLocks/>
                <a:stCxn id="70" idx="7"/>
                <a:endCxn id="72" idx="3"/>
              </p:cNvCxnSpPr>
              <p:nvPr/>
            </p:nvCxnSpPr>
            <p:spPr>
              <a:xfrm>
                <a:off x="481305" y="902721"/>
                <a:ext cx="173486" cy="160262"/>
              </a:xfrm>
              <a:prstGeom prst="line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695212F7-E008-351C-A811-07C1F3967D30}"/>
                  </a:ext>
                </a:extLst>
              </p:cNvPr>
              <p:cNvCxnSpPr>
                <a:cxnSpLocks/>
                <a:stCxn id="73" idx="5"/>
                <a:endCxn id="71" idx="1"/>
              </p:cNvCxnSpPr>
              <p:nvPr/>
            </p:nvCxnSpPr>
            <p:spPr>
              <a:xfrm flipV="1">
                <a:off x="481180" y="902721"/>
                <a:ext cx="171417" cy="160262"/>
              </a:xfrm>
              <a:prstGeom prst="line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1BC07CBD-ECFB-932E-EA07-2AAA5573DAD0}"/>
                  </a:ext>
                </a:extLst>
              </p:cNvPr>
              <p:cNvCxnSpPr>
                <a:cxnSpLocks/>
                <a:stCxn id="73" idx="5"/>
                <a:endCxn id="25" idx="2"/>
              </p:cNvCxnSpPr>
              <p:nvPr/>
            </p:nvCxnSpPr>
            <p:spPr>
              <a:xfrm flipV="1">
                <a:off x="481180" y="972246"/>
                <a:ext cx="367149" cy="90737"/>
              </a:xfrm>
              <a:prstGeom prst="line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C73A12BD-E252-4F9C-7F52-8E17C599E1D3}"/>
                  </a:ext>
                </a:extLst>
              </p:cNvPr>
              <p:cNvCxnSpPr>
                <a:cxnSpLocks/>
                <a:stCxn id="27" idx="6"/>
              </p:cNvCxnSpPr>
              <p:nvPr/>
            </p:nvCxnSpPr>
            <p:spPr>
              <a:xfrm flipV="1">
                <a:off x="1468872" y="891357"/>
                <a:ext cx="361698" cy="86192"/>
              </a:xfrm>
              <a:prstGeom prst="line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9F1E5578-9C01-D08A-9120-EEDC8D773EEC}"/>
                  </a:ext>
                </a:extLst>
              </p:cNvPr>
              <p:cNvCxnSpPr>
                <a:cxnSpLocks/>
                <a:stCxn id="28" idx="0"/>
                <a:endCxn id="62" idx="3"/>
              </p:cNvCxnSpPr>
              <p:nvPr/>
            </p:nvCxnSpPr>
            <p:spPr>
              <a:xfrm>
                <a:off x="1158601" y="1285966"/>
                <a:ext cx="95137" cy="361112"/>
              </a:xfrm>
              <a:prstGeom prst="line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CC2EAC7D-BE00-3B3D-24A3-A6624B5B414F}"/>
                  </a:ext>
                </a:extLst>
              </p:cNvPr>
              <p:cNvCxnSpPr>
                <a:cxnSpLocks/>
                <a:stCxn id="26" idx="4"/>
                <a:endCxn id="29" idx="7"/>
              </p:cNvCxnSpPr>
              <p:nvPr/>
            </p:nvCxnSpPr>
            <p:spPr>
              <a:xfrm flipH="1" flipV="1">
                <a:off x="1066581" y="305653"/>
                <a:ext cx="92020" cy="363479"/>
              </a:xfrm>
              <a:prstGeom prst="line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BFCDA532-7A5B-6D4E-FEAB-5ED2F1E2F343}"/>
                  </a:ext>
                </a:extLst>
              </p:cNvPr>
              <p:cNvCxnSpPr>
                <a:cxnSpLocks/>
                <a:stCxn id="28" idx="0"/>
                <a:endCxn id="60" idx="4"/>
              </p:cNvCxnSpPr>
              <p:nvPr/>
            </p:nvCxnSpPr>
            <p:spPr>
              <a:xfrm flipH="1">
                <a:off x="1035696" y="1285966"/>
                <a:ext cx="122905" cy="93283"/>
              </a:xfrm>
              <a:prstGeom prst="line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436EF2C9-5BD0-9668-6C49-96A14F26F808}"/>
                  </a:ext>
                </a:extLst>
              </p:cNvPr>
              <p:cNvCxnSpPr>
                <a:cxnSpLocks/>
                <a:stCxn id="61" idx="4"/>
                <a:endCxn id="28" idx="0"/>
              </p:cNvCxnSpPr>
              <p:nvPr/>
            </p:nvCxnSpPr>
            <p:spPr>
              <a:xfrm flipH="1" flipV="1">
                <a:off x="1158601" y="1285966"/>
                <a:ext cx="137499" cy="93283"/>
              </a:xfrm>
              <a:prstGeom prst="line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97C61F9D-0E06-7C06-D840-701A6042AFD7}"/>
                  </a:ext>
                </a:extLst>
              </p:cNvPr>
              <p:cNvCxnSpPr>
                <a:cxnSpLocks/>
                <a:stCxn id="28" idx="0"/>
                <a:endCxn id="63" idx="5"/>
              </p:cNvCxnSpPr>
              <p:nvPr/>
            </p:nvCxnSpPr>
            <p:spPr>
              <a:xfrm flipH="1">
                <a:off x="1080127" y="1285966"/>
                <a:ext cx="78474" cy="361112"/>
              </a:xfrm>
              <a:prstGeom prst="line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8F21DE28-F227-D876-F7CD-FAEFD253DFB5}"/>
                  </a:ext>
                </a:extLst>
              </p:cNvPr>
              <p:cNvCxnSpPr>
                <a:cxnSpLocks/>
                <a:stCxn id="62" idx="3"/>
                <a:endCxn id="28" idx="0"/>
              </p:cNvCxnSpPr>
              <p:nvPr/>
            </p:nvCxnSpPr>
            <p:spPr>
              <a:xfrm flipH="1" flipV="1">
                <a:off x="1158601" y="1285966"/>
                <a:ext cx="95137" cy="361112"/>
              </a:xfrm>
              <a:prstGeom prst="line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2C9EC691-D38A-1BE4-B5C2-88800CBFAEB4}"/>
                  </a:ext>
                </a:extLst>
              </p:cNvPr>
              <p:cNvCxnSpPr>
                <a:cxnSpLocks/>
                <a:stCxn id="25" idx="2"/>
                <a:endCxn id="72" idx="6"/>
              </p:cNvCxnSpPr>
              <p:nvPr/>
            </p:nvCxnSpPr>
            <p:spPr>
              <a:xfrm flipH="1">
                <a:off x="762358" y="972246"/>
                <a:ext cx="85971" cy="135293"/>
              </a:xfrm>
              <a:prstGeom prst="line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96B82756-8E0B-33AD-6F12-ADDC7428D100}"/>
                  </a:ext>
                </a:extLst>
              </p:cNvPr>
              <p:cNvCxnSpPr>
                <a:cxnSpLocks/>
                <a:stCxn id="25" idx="2"/>
                <a:endCxn id="71" idx="6"/>
              </p:cNvCxnSpPr>
              <p:nvPr/>
            </p:nvCxnSpPr>
            <p:spPr>
              <a:xfrm flipH="1" flipV="1">
                <a:off x="760164" y="858165"/>
                <a:ext cx="88165" cy="114081"/>
              </a:xfrm>
              <a:prstGeom prst="line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CC8AE77D-E58F-B13E-1B8F-94CBCEF8F846}"/>
                  </a:ext>
                </a:extLst>
              </p:cNvPr>
              <p:cNvCxnSpPr>
                <a:cxnSpLocks/>
                <a:stCxn id="25" idx="2"/>
                <a:endCxn id="70" idx="7"/>
              </p:cNvCxnSpPr>
              <p:nvPr/>
            </p:nvCxnSpPr>
            <p:spPr>
              <a:xfrm flipH="1" flipV="1">
                <a:off x="481305" y="902721"/>
                <a:ext cx="367024" cy="69525"/>
              </a:xfrm>
              <a:prstGeom prst="line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6BE34C15-1281-573D-AF79-817FADAEBFB8}"/>
                  </a:ext>
                </a:extLst>
              </p:cNvPr>
              <p:cNvCxnSpPr>
                <a:cxnSpLocks/>
                <a:stCxn id="31" idx="1"/>
                <a:endCxn id="26" idx="4"/>
              </p:cNvCxnSpPr>
              <p:nvPr/>
            </p:nvCxnSpPr>
            <p:spPr>
              <a:xfrm flipH="1">
                <a:off x="1158601" y="305653"/>
                <a:ext cx="79272" cy="363479"/>
              </a:xfrm>
              <a:prstGeom prst="line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D0B63FCA-698D-43EE-A988-9C135A446909}"/>
                  </a:ext>
                </a:extLst>
              </p:cNvPr>
              <p:cNvCxnSpPr>
                <a:cxnSpLocks/>
                <a:stCxn id="26" idx="4"/>
                <a:endCxn id="34" idx="0"/>
              </p:cNvCxnSpPr>
              <p:nvPr/>
            </p:nvCxnSpPr>
            <p:spPr>
              <a:xfrm flipH="1" flipV="1">
                <a:off x="1021900" y="573482"/>
                <a:ext cx="136701" cy="95650"/>
              </a:xfrm>
              <a:prstGeom prst="line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EA18545B-706A-D4CB-51D5-B1DE5B078DA0}"/>
                  </a:ext>
                </a:extLst>
              </p:cNvPr>
              <p:cNvCxnSpPr>
                <a:cxnSpLocks/>
                <a:stCxn id="26" idx="4"/>
                <a:endCxn id="32" idx="0"/>
              </p:cNvCxnSpPr>
              <p:nvPr/>
            </p:nvCxnSpPr>
            <p:spPr>
              <a:xfrm flipV="1">
                <a:off x="1158601" y="573482"/>
                <a:ext cx="126022" cy="95650"/>
              </a:xfrm>
              <a:prstGeom prst="line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7B561AFE-823C-887E-991D-C62D3A608295}"/>
                  </a:ext>
                </a:extLst>
              </p:cNvPr>
              <p:cNvCxnSpPr>
                <a:cxnSpLocks/>
                <a:stCxn id="27" idx="6"/>
                <a:endCxn id="50" idx="2"/>
              </p:cNvCxnSpPr>
              <p:nvPr/>
            </p:nvCxnSpPr>
            <p:spPr>
              <a:xfrm flipV="1">
                <a:off x="1468872" y="846516"/>
                <a:ext cx="91069" cy="131033"/>
              </a:xfrm>
              <a:prstGeom prst="line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E5FFC8AB-FB01-BE93-8542-50FB5869E11D}"/>
                  </a:ext>
                </a:extLst>
              </p:cNvPr>
              <p:cNvCxnSpPr>
                <a:cxnSpLocks/>
                <a:stCxn id="27" idx="6"/>
                <a:endCxn id="53" idx="2"/>
              </p:cNvCxnSpPr>
              <p:nvPr/>
            </p:nvCxnSpPr>
            <p:spPr>
              <a:xfrm>
                <a:off x="1468872" y="977549"/>
                <a:ext cx="90944" cy="118341"/>
              </a:xfrm>
              <a:prstGeom prst="line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0884E267-3193-3909-CDD5-6026303A88BE}"/>
                  </a:ext>
                </a:extLst>
              </p:cNvPr>
              <p:cNvCxnSpPr>
                <a:cxnSpLocks/>
                <a:stCxn id="27" idx="6"/>
                <a:endCxn id="52" idx="3"/>
              </p:cNvCxnSpPr>
              <p:nvPr/>
            </p:nvCxnSpPr>
            <p:spPr>
              <a:xfrm>
                <a:off x="1468872" y="977549"/>
                <a:ext cx="372122" cy="73785"/>
              </a:xfrm>
              <a:prstGeom prst="line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D4E13E6-3007-AA85-50B9-313040200744}"/>
              </a:ext>
            </a:extLst>
          </p:cNvPr>
          <p:cNvSpPr/>
          <p:nvPr/>
        </p:nvSpPr>
        <p:spPr>
          <a:xfrm>
            <a:off x="77406" y="1921909"/>
            <a:ext cx="2990635" cy="44341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+mj-lt"/>
              </a:rPr>
              <a:t>Circuit mapping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B4897DC-0AB3-F907-01DB-0C366621EF0A}"/>
              </a:ext>
            </a:extLst>
          </p:cNvPr>
          <p:cNvSpPr/>
          <p:nvPr/>
        </p:nvSpPr>
        <p:spPr>
          <a:xfrm>
            <a:off x="77406" y="3257617"/>
            <a:ext cx="2990635" cy="443412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+mj-lt"/>
              </a:rPr>
              <a:t>Control optimization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3C6E991-FD7F-66CC-D709-5D6D7A628620}"/>
              </a:ext>
            </a:extLst>
          </p:cNvPr>
          <p:cNvSpPr/>
          <p:nvPr/>
        </p:nvSpPr>
        <p:spPr>
          <a:xfrm>
            <a:off x="77405" y="3925471"/>
            <a:ext cx="2990635" cy="443412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+mj-lt"/>
              </a:rPr>
              <a:t>Device execution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3924A45-D713-CB5D-E96D-7B9FEBEF49EF}"/>
              </a:ext>
            </a:extLst>
          </p:cNvPr>
          <p:cNvCxnSpPr>
            <a:cxnSpLocks/>
            <a:stCxn id="9" idx="2"/>
            <a:endCxn id="10" idx="0"/>
          </p:cNvCxnSpPr>
          <p:nvPr/>
        </p:nvCxnSpPr>
        <p:spPr>
          <a:xfrm flipH="1">
            <a:off x="1572723" y="3701029"/>
            <a:ext cx="1" cy="22444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C073A38F-606B-F82A-C1AA-DA3D09075323}"/>
              </a:ext>
            </a:extLst>
          </p:cNvPr>
          <p:cNvSpPr/>
          <p:nvPr/>
        </p:nvSpPr>
        <p:spPr>
          <a:xfrm>
            <a:off x="77406" y="2589763"/>
            <a:ext cx="2990635" cy="443412"/>
          </a:xfrm>
          <a:prstGeom prst="roundRect">
            <a:avLst/>
          </a:prstGeom>
          <a:solidFill>
            <a:srgbClr val="E7E6E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+mj-lt"/>
              </a:rPr>
              <a:t>Gate decomposition to ISA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E6D77AE-FB80-479E-1BD6-BD5E7E6EA914}"/>
              </a:ext>
            </a:extLst>
          </p:cNvPr>
          <p:cNvCxnSpPr>
            <a:cxnSpLocks/>
            <a:stCxn id="30" idx="2"/>
            <a:endCxn id="9" idx="0"/>
          </p:cNvCxnSpPr>
          <p:nvPr/>
        </p:nvCxnSpPr>
        <p:spPr>
          <a:xfrm>
            <a:off x="1572724" y="3033175"/>
            <a:ext cx="0" cy="22444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3DF4AC9D-1057-3C59-8261-9C681D78DF96}"/>
              </a:ext>
            </a:extLst>
          </p:cNvPr>
          <p:cNvCxnSpPr>
            <a:cxnSpLocks/>
            <a:stCxn id="6" idx="2"/>
            <a:endCxn id="30" idx="0"/>
          </p:cNvCxnSpPr>
          <p:nvPr/>
        </p:nvCxnSpPr>
        <p:spPr>
          <a:xfrm>
            <a:off x="1572724" y="2365321"/>
            <a:ext cx="0" cy="22444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71149B99-B976-2D53-D25A-26DB3330B89A}"/>
              </a:ext>
            </a:extLst>
          </p:cNvPr>
          <p:cNvSpPr/>
          <p:nvPr/>
        </p:nvSpPr>
        <p:spPr>
          <a:xfrm>
            <a:off x="77406" y="1273182"/>
            <a:ext cx="2990635" cy="424285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+mj-lt"/>
              </a:rPr>
              <a:t>Quantum algorithm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EDF86029-296B-3C72-CE69-4FB5E44C3A82}"/>
              </a:ext>
            </a:extLst>
          </p:cNvPr>
          <p:cNvCxnSpPr>
            <a:cxnSpLocks/>
            <a:stCxn id="48" idx="2"/>
            <a:endCxn id="6" idx="0"/>
          </p:cNvCxnSpPr>
          <p:nvPr/>
        </p:nvCxnSpPr>
        <p:spPr>
          <a:xfrm>
            <a:off x="1572724" y="1697467"/>
            <a:ext cx="0" cy="22444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AC94980F-BDE0-646A-4058-B40ABBA37B9A}"/>
              </a:ext>
            </a:extLst>
          </p:cNvPr>
          <p:cNvSpPr txBox="1"/>
          <p:nvPr/>
        </p:nvSpPr>
        <p:spPr>
          <a:xfrm>
            <a:off x="8008883" y="5536062"/>
            <a:ext cx="389933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b="1" i="1" dirty="0">
                <a:latin typeface="+mj-lt"/>
              </a:rPr>
              <a:t>How much qubit connectivity is feasible with high fidelity?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E95154E-278B-005F-8FAF-C7DE78E14D54}"/>
              </a:ext>
            </a:extLst>
          </p:cNvPr>
          <p:cNvSpPr/>
          <p:nvPr/>
        </p:nvSpPr>
        <p:spPr>
          <a:xfrm>
            <a:off x="8610524" y="2807487"/>
            <a:ext cx="3383792" cy="94347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Gate fidelity threshold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+mj-lt"/>
              </a:rPr>
              <a:t># qubits per module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+mj-lt"/>
              </a:rPr>
              <a:t>qubit-coupler connectivity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CCAFE45-3BB2-353D-F982-A9B60F029636}"/>
              </a:ext>
            </a:extLst>
          </p:cNvPr>
          <p:cNvSpPr/>
          <p:nvPr/>
        </p:nvSpPr>
        <p:spPr>
          <a:xfrm>
            <a:off x="8604740" y="3925471"/>
            <a:ext cx="3383792" cy="587213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Qubit frequency allocation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# unique qubit frequencies</a:t>
            </a:r>
            <a:endParaRPr lang="en-US" b="1" dirty="0">
              <a:solidFill>
                <a:schemeClr val="tx1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04CD6D4-72FE-49F1-05DD-D9E2D7A55FE4}"/>
              </a:ext>
            </a:extLst>
          </p:cNvPr>
          <p:cNvSpPr/>
          <p:nvPr/>
        </p:nvSpPr>
        <p:spPr>
          <a:xfrm>
            <a:off x="8604746" y="1148117"/>
            <a:ext cx="3383793" cy="152635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Device Constraints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mode frequency bandwidth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fabrication precision</a:t>
            </a:r>
            <a:endParaRPr lang="en-US" dirty="0">
              <a:solidFill>
                <a:schemeClr val="tx1"/>
              </a:solidFill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+mj-lt"/>
              </a:rPr>
              <a:t>hybridization strengths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coupler speed-limit</a:t>
            </a:r>
          </a:p>
        </p:txBody>
      </p:sp>
      <p:grpSp>
        <p:nvGrpSpPr>
          <p:cNvPr id="395" name="Group 394">
            <a:extLst>
              <a:ext uri="{FF2B5EF4-FFF2-40B4-BE49-F238E27FC236}">
                <a16:creationId xmlns:a16="http://schemas.microsoft.com/office/drawing/2014/main" id="{516DB7C9-2B61-1B80-623C-7C29BE79E150}"/>
              </a:ext>
            </a:extLst>
          </p:cNvPr>
          <p:cNvGrpSpPr/>
          <p:nvPr/>
        </p:nvGrpSpPr>
        <p:grpSpPr>
          <a:xfrm>
            <a:off x="3249347" y="805461"/>
            <a:ext cx="5168303" cy="4406146"/>
            <a:chOff x="3249347" y="805461"/>
            <a:chExt cx="5168303" cy="4406146"/>
          </a:xfrm>
        </p:grpSpPr>
        <p:grpSp>
          <p:nvGrpSpPr>
            <p:cNvPr id="394" name="Group 393">
              <a:extLst>
                <a:ext uri="{FF2B5EF4-FFF2-40B4-BE49-F238E27FC236}">
                  <a16:creationId xmlns:a16="http://schemas.microsoft.com/office/drawing/2014/main" id="{DCD5135A-A30C-EBF6-1B06-F16BF6CEE6C2}"/>
                </a:ext>
              </a:extLst>
            </p:cNvPr>
            <p:cNvGrpSpPr/>
            <p:nvPr/>
          </p:nvGrpSpPr>
          <p:grpSpPr>
            <a:xfrm>
              <a:off x="3249347" y="805461"/>
              <a:ext cx="5168303" cy="3847228"/>
              <a:chOff x="3249347" y="805461"/>
              <a:chExt cx="5168303" cy="3847228"/>
            </a:xfrm>
          </p:grpSpPr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C9C53E2-1B67-FF0E-9D8F-6AB2B46DE62B}"/>
                  </a:ext>
                </a:extLst>
              </p:cNvPr>
              <p:cNvSpPr txBox="1"/>
              <p:nvPr/>
            </p:nvSpPr>
            <p:spPr>
              <a:xfrm>
                <a:off x="4261945" y="805461"/>
                <a:ext cx="366810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i="1" dirty="0">
                    <a:latin typeface="+mj-lt"/>
                  </a:rPr>
                  <a:t>Connectivity reduces circuit costs</a:t>
                </a:r>
              </a:p>
            </p:txBody>
          </p:sp>
          <p:pic>
            <p:nvPicPr>
              <p:cNvPr id="13" name="Graphic 12">
                <a:extLst>
                  <a:ext uri="{FF2B5EF4-FFF2-40B4-BE49-F238E27FC236}">
                    <a16:creationId xmlns:a16="http://schemas.microsoft.com/office/drawing/2014/main" id="{4E3DD644-6D1E-9779-EEA6-46DFE4013A8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 r="48471" b="16016"/>
              <a:stretch/>
            </p:blipFill>
            <p:spPr>
              <a:xfrm>
                <a:off x="3249347" y="1131721"/>
                <a:ext cx="5168303" cy="3520968"/>
              </a:xfrm>
              <a:prstGeom prst="rect">
                <a:avLst/>
              </a:prstGeom>
            </p:spPr>
          </p:pic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4447F71-AF51-C323-59E5-CFD9C60F65FB}"/>
                </a:ext>
              </a:extLst>
            </p:cNvPr>
            <p:cNvGrpSpPr/>
            <p:nvPr/>
          </p:nvGrpSpPr>
          <p:grpSpPr>
            <a:xfrm>
              <a:off x="3926542" y="4541057"/>
              <a:ext cx="4376680" cy="670550"/>
              <a:chOff x="1139384" y="5808659"/>
              <a:chExt cx="4099563" cy="628093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5072314B-0999-4CB8-06BA-09BBA7F65193}"/>
                  </a:ext>
                </a:extLst>
              </p:cNvPr>
              <p:cNvGrpSpPr/>
              <p:nvPr/>
            </p:nvGrpSpPr>
            <p:grpSpPr>
              <a:xfrm>
                <a:off x="1139384" y="5826109"/>
                <a:ext cx="4099563" cy="610643"/>
                <a:chOff x="6694955" y="579292"/>
                <a:chExt cx="4099563" cy="610643"/>
              </a:xfrm>
            </p:grpSpPr>
            <p:grpSp>
              <p:nvGrpSpPr>
                <p:cNvPr id="204" name="Group 203">
                  <a:extLst>
                    <a:ext uri="{FF2B5EF4-FFF2-40B4-BE49-F238E27FC236}">
                      <a16:creationId xmlns:a16="http://schemas.microsoft.com/office/drawing/2014/main" id="{4C9E7F0D-0ADB-B4D9-538B-6996F7E32625}"/>
                    </a:ext>
                  </a:extLst>
                </p:cNvPr>
                <p:cNvGrpSpPr/>
                <p:nvPr/>
              </p:nvGrpSpPr>
              <p:grpSpPr>
                <a:xfrm>
                  <a:off x="6694955" y="579292"/>
                  <a:ext cx="4099563" cy="610643"/>
                  <a:chOff x="14453024" y="18881496"/>
                  <a:chExt cx="6374842" cy="949553"/>
                </a:xfrm>
              </p:grpSpPr>
              <p:pic>
                <p:nvPicPr>
                  <p:cNvPr id="209" name="Graphic 208">
                    <a:extLst>
                      <a:ext uri="{FF2B5EF4-FFF2-40B4-BE49-F238E27FC236}">
                        <a16:creationId xmlns:a16="http://schemas.microsoft.com/office/drawing/2014/main" id="{CF5DB644-DDD7-A995-2C25-2411940DCFD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6"/>
                      </a:ext>
                    </a:extLst>
                  </a:blip>
                  <a:srcRect l="12186" t="85619" r="73451" b="-2199"/>
                  <a:stretch/>
                </p:blipFill>
                <p:spPr>
                  <a:xfrm>
                    <a:off x="14453024" y="18965715"/>
                    <a:ext cx="1774974" cy="865334"/>
                  </a:xfrm>
                  <a:prstGeom prst="rect">
                    <a:avLst/>
                  </a:prstGeom>
                </p:spPr>
              </p:pic>
              <p:pic>
                <p:nvPicPr>
                  <p:cNvPr id="210" name="Graphic 209">
                    <a:extLst>
                      <a:ext uri="{FF2B5EF4-FFF2-40B4-BE49-F238E27FC236}">
                        <a16:creationId xmlns:a16="http://schemas.microsoft.com/office/drawing/2014/main" id="{95C6339F-D380-B52A-7208-78815378C0D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6"/>
                      </a:ext>
                    </a:extLst>
                  </a:blip>
                  <a:srcRect l="32380" t="85619" r="51819" b="3431"/>
                  <a:stretch/>
                </p:blipFill>
                <p:spPr>
                  <a:xfrm>
                    <a:off x="16531786" y="18951342"/>
                    <a:ext cx="1952624" cy="571500"/>
                  </a:xfrm>
                  <a:prstGeom prst="rect">
                    <a:avLst/>
                  </a:prstGeom>
                </p:spPr>
              </p:pic>
              <p:pic>
                <p:nvPicPr>
                  <p:cNvPr id="211" name="Graphic 210">
                    <a:extLst>
                      <a:ext uri="{FF2B5EF4-FFF2-40B4-BE49-F238E27FC236}">
                        <a16:creationId xmlns:a16="http://schemas.microsoft.com/office/drawing/2014/main" id="{3F41252A-566A-47D7-B202-E50710DE125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6"/>
                      </a:ext>
                    </a:extLst>
                  </a:blip>
                  <a:srcRect l="50185" t="85619" r="31394" b="3431"/>
                  <a:stretch/>
                </p:blipFill>
                <p:spPr>
                  <a:xfrm>
                    <a:off x="18551390" y="18881496"/>
                    <a:ext cx="2276476" cy="571500"/>
                  </a:xfrm>
                  <a:prstGeom prst="rect">
                    <a:avLst/>
                  </a:prstGeom>
                </p:spPr>
              </p:pic>
              <p:pic>
                <p:nvPicPr>
                  <p:cNvPr id="212" name="Graphic 211">
                    <a:extLst>
                      <a:ext uri="{FF2B5EF4-FFF2-40B4-BE49-F238E27FC236}">
                        <a16:creationId xmlns:a16="http://schemas.microsoft.com/office/drawing/2014/main" id="{DD705BDB-DA13-E14E-0523-201BA14331F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6"/>
                      </a:ext>
                    </a:extLst>
                  </a:blip>
                  <a:srcRect l="70610" t="85619" r="12587" b="8359"/>
                  <a:stretch/>
                </p:blipFill>
                <p:spPr>
                  <a:xfrm>
                    <a:off x="18588655" y="19462909"/>
                    <a:ext cx="2076450" cy="314326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207" name="Rectangle 206">
                  <a:extLst>
                    <a:ext uri="{FF2B5EF4-FFF2-40B4-BE49-F238E27FC236}">
                      <a16:creationId xmlns:a16="http://schemas.microsoft.com/office/drawing/2014/main" id="{B6B2B7CF-D411-D001-2ABD-6746FFC26E22}"/>
                    </a:ext>
                  </a:extLst>
                </p:cNvPr>
                <p:cNvSpPr/>
                <p:nvPr/>
              </p:nvSpPr>
              <p:spPr>
                <a:xfrm>
                  <a:off x="10125390" y="751748"/>
                  <a:ext cx="516544" cy="20478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</a:endParaRPr>
                </a:p>
              </p:txBody>
            </p:sp>
            <p:sp>
              <p:nvSpPr>
                <p:cNvPr id="208" name="Rectangle 207">
                  <a:extLst>
                    <a:ext uri="{FF2B5EF4-FFF2-40B4-BE49-F238E27FC236}">
                      <a16:creationId xmlns:a16="http://schemas.microsoft.com/office/drawing/2014/main" id="{98BD5CA6-0DFA-1036-765A-3BB8902BAB8E}"/>
                    </a:ext>
                  </a:extLst>
                </p:cNvPr>
                <p:cNvSpPr/>
                <p:nvPr/>
              </p:nvSpPr>
              <p:spPr>
                <a:xfrm>
                  <a:off x="10161480" y="933972"/>
                  <a:ext cx="534915" cy="20478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</a:endParaRPr>
                </a:p>
              </p:txBody>
            </p:sp>
          </p:grp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19FA51C0-88EB-4460-B2FB-C0794C4589AA}"/>
                  </a:ext>
                </a:extLst>
              </p:cNvPr>
              <p:cNvGrpSpPr/>
              <p:nvPr/>
            </p:nvGrpSpPr>
            <p:grpSpPr>
              <a:xfrm>
                <a:off x="2127262" y="5808659"/>
                <a:ext cx="3073537" cy="450918"/>
                <a:chOff x="2127262" y="5808659"/>
                <a:chExt cx="3073537" cy="450918"/>
              </a:xfrm>
            </p:grpSpPr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775E5556-E2CB-8B56-3BCD-8212F5923AA7}"/>
                    </a:ext>
                  </a:extLst>
                </p:cNvPr>
                <p:cNvSpPr/>
                <p:nvPr/>
              </p:nvSpPr>
              <p:spPr>
                <a:xfrm>
                  <a:off x="4684255" y="5808659"/>
                  <a:ext cx="516544" cy="20478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</a:endParaRPr>
                </a:p>
              </p:txBody>
            </p:sp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6B96DDE8-7027-F46C-BCB2-E2072BBD5B60}"/>
                    </a:ext>
                  </a:extLst>
                </p:cNvPr>
                <p:cNvSpPr/>
                <p:nvPr/>
              </p:nvSpPr>
              <p:spPr>
                <a:xfrm>
                  <a:off x="3112974" y="5874880"/>
                  <a:ext cx="516544" cy="20478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</a:endParaRPr>
                </a:p>
              </p:txBody>
            </p:sp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D761DAA6-1D85-A295-4C55-D7961749B625}"/>
                    </a:ext>
                  </a:extLst>
                </p:cNvPr>
                <p:cNvSpPr/>
                <p:nvPr/>
              </p:nvSpPr>
              <p:spPr>
                <a:xfrm>
                  <a:off x="3189279" y="6054789"/>
                  <a:ext cx="516544" cy="20478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</a:endParaRPr>
                </a:p>
              </p:txBody>
            </p:sp>
            <p:sp>
              <p:nvSpPr>
                <p:cNvPr id="86" name="Rectangle 85">
                  <a:extLst>
                    <a:ext uri="{FF2B5EF4-FFF2-40B4-BE49-F238E27FC236}">
                      <a16:creationId xmlns:a16="http://schemas.microsoft.com/office/drawing/2014/main" id="{5126AC65-EE76-9452-8D88-0A1BEE6E4AD9}"/>
                    </a:ext>
                  </a:extLst>
                </p:cNvPr>
                <p:cNvSpPr/>
                <p:nvPr/>
              </p:nvSpPr>
              <p:spPr>
                <a:xfrm>
                  <a:off x="2127262" y="5851839"/>
                  <a:ext cx="348942" cy="20478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+mj-lt"/>
                  </a:endParaRPr>
                </a:p>
              </p:txBody>
            </p:sp>
          </p:grpSp>
        </p:grpSp>
      </p:grpSp>
      <p:grpSp>
        <p:nvGrpSpPr>
          <p:cNvPr id="213" name="Group 212">
            <a:extLst>
              <a:ext uri="{FF2B5EF4-FFF2-40B4-BE49-F238E27FC236}">
                <a16:creationId xmlns:a16="http://schemas.microsoft.com/office/drawing/2014/main" id="{A763DAA0-6689-2D11-2C0C-85FF76134D68}"/>
              </a:ext>
            </a:extLst>
          </p:cNvPr>
          <p:cNvGrpSpPr/>
          <p:nvPr/>
        </p:nvGrpSpPr>
        <p:grpSpPr>
          <a:xfrm>
            <a:off x="4760871" y="5413676"/>
            <a:ext cx="1492783" cy="1109557"/>
            <a:chOff x="7585986" y="2906937"/>
            <a:chExt cx="3167163" cy="2354091"/>
          </a:xfrm>
          <a:solidFill>
            <a:schemeClr val="bg1">
              <a:lumMod val="65000"/>
            </a:schemeClr>
          </a:solidFill>
        </p:grpSpPr>
        <p:grpSp>
          <p:nvGrpSpPr>
            <p:cNvPr id="214" name="Group 213">
              <a:extLst>
                <a:ext uri="{FF2B5EF4-FFF2-40B4-BE49-F238E27FC236}">
                  <a16:creationId xmlns:a16="http://schemas.microsoft.com/office/drawing/2014/main" id="{30A9B3B5-CF0E-2168-A42F-D66B1A680D89}"/>
                </a:ext>
              </a:extLst>
            </p:cNvPr>
            <p:cNvGrpSpPr/>
            <p:nvPr/>
          </p:nvGrpSpPr>
          <p:grpSpPr>
            <a:xfrm>
              <a:off x="7585986" y="2906937"/>
              <a:ext cx="3167163" cy="817439"/>
              <a:chOff x="6480634" y="3822890"/>
              <a:chExt cx="3167163" cy="817439"/>
            </a:xfrm>
            <a:grpFill/>
          </p:grpSpPr>
          <p:grpSp>
            <p:nvGrpSpPr>
              <p:cNvPr id="274" name="Group 273">
                <a:extLst>
                  <a:ext uri="{FF2B5EF4-FFF2-40B4-BE49-F238E27FC236}">
                    <a16:creationId xmlns:a16="http://schemas.microsoft.com/office/drawing/2014/main" id="{9530EBD2-E21D-DC3E-5CC7-7AAA87AF2315}"/>
                  </a:ext>
                </a:extLst>
              </p:cNvPr>
              <p:cNvGrpSpPr/>
              <p:nvPr/>
            </p:nvGrpSpPr>
            <p:grpSpPr>
              <a:xfrm rot="2586871">
                <a:off x="6480634" y="3828485"/>
                <a:ext cx="801599" cy="803295"/>
                <a:chOff x="6477543" y="3837761"/>
                <a:chExt cx="801599" cy="803295"/>
              </a:xfrm>
              <a:grpFill/>
            </p:grpSpPr>
            <p:grpSp>
              <p:nvGrpSpPr>
                <p:cNvPr id="304" name="Group 303">
                  <a:extLst>
                    <a:ext uri="{FF2B5EF4-FFF2-40B4-BE49-F238E27FC236}">
                      <a16:creationId xmlns:a16="http://schemas.microsoft.com/office/drawing/2014/main" id="{171485A1-5B91-F48A-E466-70719C7082DB}"/>
                    </a:ext>
                  </a:extLst>
                </p:cNvPr>
                <p:cNvGrpSpPr/>
                <p:nvPr/>
              </p:nvGrpSpPr>
              <p:grpSpPr>
                <a:xfrm>
                  <a:off x="6477543" y="3837761"/>
                  <a:ext cx="801599" cy="803295"/>
                  <a:chOff x="6477543" y="3837761"/>
                  <a:chExt cx="801599" cy="803295"/>
                </a:xfrm>
                <a:grpFill/>
              </p:grpSpPr>
              <p:sp>
                <p:nvSpPr>
                  <p:cNvPr id="306" name="Oval 305">
                    <a:extLst>
                      <a:ext uri="{FF2B5EF4-FFF2-40B4-BE49-F238E27FC236}">
                        <a16:creationId xmlns:a16="http://schemas.microsoft.com/office/drawing/2014/main" id="{7879C4E2-439E-363C-03E6-457A963359A2}"/>
                      </a:ext>
                    </a:extLst>
                  </p:cNvPr>
                  <p:cNvSpPr/>
                  <p:nvPr/>
                </p:nvSpPr>
                <p:spPr>
                  <a:xfrm>
                    <a:off x="6504118" y="3837761"/>
                    <a:ext cx="226998" cy="226998"/>
                  </a:xfrm>
                  <a:prstGeom prst="ellipse">
                    <a:avLst/>
                  </a:prstGeom>
                  <a:grpFill/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6">
                      <a:shade val="15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+mj-lt"/>
                    </a:endParaRPr>
                  </a:p>
                </p:txBody>
              </p:sp>
              <p:sp>
                <p:nvSpPr>
                  <p:cNvPr id="307" name="Oval 306">
                    <a:extLst>
                      <a:ext uri="{FF2B5EF4-FFF2-40B4-BE49-F238E27FC236}">
                        <a16:creationId xmlns:a16="http://schemas.microsoft.com/office/drawing/2014/main" id="{F8D3F917-FCF7-1555-12CA-476070E0EBB7}"/>
                      </a:ext>
                    </a:extLst>
                  </p:cNvPr>
                  <p:cNvSpPr/>
                  <p:nvPr/>
                </p:nvSpPr>
                <p:spPr>
                  <a:xfrm>
                    <a:off x="6477543" y="4384219"/>
                    <a:ext cx="226998" cy="226998"/>
                  </a:xfrm>
                  <a:prstGeom prst="ellipse">
                    <a:avLst/>
                  </a:prstGeom>
                  <a:grpFill/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6">
                      <a:shade val="15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+mj-lt"/>
                    </a:endParaRPr>
                  </a:p>
                </p:txBody>
              </p:sp>
              <p:sp>
                <p:nvSpPr>
                  <p:cNvPr id="308" name="Oval 307">
                    <a:extLst>
                      <a:ext uri="{FF2B5EF4-FFF2-40B4-BE49-F238E27FC236}">
                        <a16:creationId xmlns:a16="http://schemas.microsoft.com/office/drawing/2014/main" id="{C22A5315-0E31-5078-454A-16756E4F7647}"/>
                      </a:ext>
                    </a:extLst>
                  </p:cNvPr>
                  <p:cNvSpPr/>
                  <p:nvPr/>
                </p:nvSpPr>
                <p:spPr>
                  <a:xfrm>
                    <a:off x="7052144" y="3837761"/>
                    <a:ext cx="226998" cy="226998"/>
                  </a:xfrm>
                  <a:prstGeom prst="ellipse">
                    <a:avLst/>
                  </a:prstGeom>
                  <a:grpFill/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6">
                      <a:shade val="15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+mj-lt"/>
                    </a:endParaRPr>
                  </a:p>
                </p:txBody>
              </p:sp>
              <p:sp>
                <p:nvSpPr>
                  <p:cNvPr id="309" name="Oval 308">
                    <a:extLst>
                      <a:ext uri="{FF2B5EF4-FFF2-40B4-BE49-F238E27FC236}">
                        <a16:creationId xmlns:a16="http://schemas.microsoft.com/office/drawing/2014/main" id="{605DB2D2-0BBD-8DCD-8AFB-C01069653AD0}"/>
                      </a:ext>
                    </a:extLst>
                  </p:cNvPr>
                  <p:cNvSpPr/>
                  <p:nvPr/>
                </p:nvSpPr>
                <p:spPr>
                  <a:xfrm>
                    <a:off x="7052144" y="4412603"/>
                    <a:ext cx="226998" cy="226998"/>
                  </a:xfrm>
                  <a:prstGeom prst="ellipse">
                    <a:avLst/>
                  </a:prstGeom>
                  <a:grpFill/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6">
                      <a:shade val="15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+mj-lt"/>
                    </a:endParaRPr>
                  </a:p>
                </p:txBody>
              </p:sp>
              <p:cxnSp>
                <p:nvCxnSpPr>
                  <p:cNvPr id="310" name="Straight Connector 309">
                    <a:extLst>
                      <a:ext uri="{FF2B5EF4-FFF2-40B4-BE49-F238E27FC236}">
                        <a16:creationId xmlns:a16="http://schemas.microsoft.com/office/drawing/2014/main" id="{A061EDDE-E316-E341-8DCF-4BA2BACFD1F6}"/>
                      </a:ext>
                    </a:extLst>
                  </p:cNvPr>
                  <p:cNvCxnSpPr>
                    <a:cxnSpLocks/>
                    <a:stCxn id="306" idx="6"/>
                    <a:endCxn id="308" idx="2"/>
                  </p:cNvCxnSpPr>
                  <p:nvPr/>
                </p:nvCxnSpPr>
                <p:spPr>
                  <a:xfrm>
                    <a:off x="6731116" y="3951260"/>
                    <a:ext cx="321028" cy="0"/>
                  </a:xfrm>
                  <a:prstGeom prst="line">
                    <a:avLst/>
                  </a:prstGeom>
                  <a:grpFill/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1" name="Straight Connector 310">
                    <a:extLst>
                      <a:ext uri="{FF2B5EF4-FFF2-40B4-BE49-F238E27FC236}">
                        <a16:creationId xmlns:a16="http://schemas.microsoft.com/office/drawing/2014/main" id="{B452AC19-4C15-6A3E-AD94-6CDA1A06641E}"/>
                      </a:ext>
                    </a:extLst>
                  </p:cNvPr>
                  <p:cNvCxnSpPr>
                    <a:cxnSpLocks/>
                    <a:stCxn id="307" idx="6"/>
                    <a:endCxn id="309" idx="2"/>
                  </p:cNvCxnSpPr>
                  <p:nvPr/>
                </p:nvCxnSpPr>
                <p:spPr>
                  <a:xfrm rot="19013129">
                    <a:off x="6761169" y="4382764"/>
                    <a:ext cx="234348" cy="258292"/>
                  </a:xfrm>
                  <a:prstGeom prst="line">
                    <a:avLst/>
                  </a:prstGeom>
                  <a:grpFill/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2" name="Straight Connector 311">
                    <a:extLst>
                      <a:ext uri="{FF2B5EF4-FFF2-40B4-BE49-F238E27FC236}">
                        <a16:creationId xmlns:a16="http://schemas.microsoft.com/office/drawing/2014/main" id="{C0AEFA65-C21B-B51D-524C-7446C9A52C86}"/>
                      </a:ext>
                    </a:extLst>
                  </p:cNvPr>
                  <p:cNvCxnSpPr>
                    <a:cxnSpLocks/>
                    <a:stCxn id="309" idx="0"/>
                    <a:endCxn id="308" idx="4"/>
                  </p:cNvCxnSpPr>
                  <p:nvPr/>
                </p:nvCxnSpPr>
                <p:spPr>
                  <a:xfrm flipV="1">
                    <a:off x="7165643" y="4064759"/>
                    <a:ext cx="0" cy="347844"/>
                  </a:xfrm>
                  <a:prstGeom prst="line">
                    <a:avLst/>
                  </a:prstGeom>
                  <a:grpFill/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3" name="Straight Connector 312">
                    <a:extLst>
                      <a:ext uri="{FF2B5EF4-FFF2-40B4-BE49-F238E27FC236}">
                        <a16:creationId xmlns:a16="http://schemas.microsoft.com/office/drawing/2014/main" id="{5DDFDA7A-45D9-7BC9-D43A-4CB32AD8606B}"/>
                      </a:ext>
                    </a:extLst>
                  </p:cNvPr>
                  <p:cNvCxnSpPr>
                    <a:cxnSpLocks/>
                    <a:stCxn id="307" idx="7"/>
                    <a:endCxn id="308" idx="3"/>
                  </p:cNvCxnSpPr>
                  <p:nvPr/>
                </p:nvCxnSpPr>
                <p:spPr>
                  <a:xfrm rot="19013129">
                    <a:off x="6595313" y="4223852"/>
                    <a:ext cx="566058" cy="1275"/>
                  </a:xfrm>
                  <a:prstGeom prst="line">
                    <a:avLst/>
                  </a:prstGeom>
                  <a:grpFill/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4" name="Straight Connector 313">
                    <a:extLst>
                      <a:ext uri="{FF2B5EF4-FFF2-40B4-BE49-F238E27FC236}">
                        <a16:creationId xmlns:a16="http://schemas.microsoft.com/office/drawing/2014/main" id="{CEC7BB0B-80B8-2EAB-9464-2E4F43DB54DA}"/>
                      </a:ext>
                    </a:extLst>
                  </p:cNvPr>
                  <p:cNvCxnSpPr>
                    <a:cxnSpLocks/>
                    <a:stCxn id="306" idx="5"/>
                    <a:endCxn id="309" idx="1"/>
                  </p:cNvCxnSpPr>
                  <p:nvPr/>
                </p:nvCxnSpPr>
                <p:spPr>
                  <a:xfrm>
                    <a:off x="6697873" y="4031516"/>
                    <a:ext cx="387514" cy="414330"/>
                  </a:xfrm>
                  <a:prstGeom prst="line">
                    <a:avLst/>
                  </a:prstGeom>
                  <a:grpFill/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305" name="Straight Connector 304">
                  <a:extLst>
                    <a:ext uri="{FF2B5EF4-FFF2-40B4-BE49-F238E27FC236}">
                      <a16:creationId xmlns:a16="http://schemas.microsoft.com/office/drawing/2014/main" id="{D57EE051-E605-3D50-EA2B-C57A11D39113}"/>
                    </a:ext>
                  </a:extLst>
                </p:cNvPr>
                <p:cNvCxnSpPr>
                  <a:cxnSpLocks/>
                  <a:stCxn id="307" idx="0"/>
                  <a:endCxn id="306" idx="4"/>
                </p:cNvCxnSpPr>
                <p:nvPr/>
              </p:nvCxnSpPr>
              <p:spPr>
                <a:xfrm rot="19013129" flipV="1">
                  <a:off x="6485461" y="4116969"/>
                  <a:ext cx="237737" cy="215040"/>
                </a:xfrm>
                <a:prstGeom prst="line">
                  <a:avLst/>
                </a:prstGeom>
                <a:grpFill/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75" name="Group 274">
                <a:extLst>
                  <a:ext uri="{FF2B5EF4-FFF2-40B4-BE49-F238E27FC236}">
                    <a16:creationId xmlns:a16="http://schemas.microsoft.com/office/drawing/2014/main" id="{8F266424-AB0F-447E-27AB-C4F7ED5223AD}"/>
                  </a:ext>
                </a:extLst>
              </p:cNvPr>
              <p:cNvGrpSpPr/>
              <p:nvPr/>
            </p:nvGrpSpPr>
            <p:grpSpPr>
              <a:xfrm rot="2586871">
                <a:off x="7278935" y="3837034"/>
                <a:ext cx="793681" cy="803295"/>
                <a:chOff x="6485461" y="3837761"/>
                <a:chExt cx="793681" cy="803295"/>
              </a:xfrm>
              <a:grpFill/>
            </p:grpSpPr>
            <p:grpSp>
              <p:nvGrpSpPr>
                <p:cNvPr id="294" name="Group 293">
                  <a:extLst>
                    <a:ext uri="{FF2B5EF4-FFF2-40B4-BE49-F238E27FC236}">
                      <a16:creationId xmlns:a16="http://schemas.microsoft.com/office/drawing/2014/main" id="{3A42A33E-B9DF-B590-4F21-74F472273BE9}"/>
                    </a:ext>
                  </a:extLst>
                </p:cNvPr>
                <p:cNvGrpSpPr/>
                <p:nvPr/>
              </p:nvGrpSpPr>
              <p:grpSpPr>
                <a:xfrm>
                  <a:off x="6504118" y="3837761"/>
                  <a:ext cx="775024" cy="803295"/>
                  <a:chOff x="6504118" y="3837761"/>
                  <a:chExt cx="775024" cy="803295"/>
                </a:xfrm>
                <a:grpFill/>
              </p:grpSpPr>
              <p:sp>
                <p:nvSpPr>
                  <p:cNvPr id="296" name="Oval 295">
                    <a:extLst>
                      <a:ext uri="{FF2B5EF4-FFF2-40B4-BE49-F238E27FC236}">
                        <a16:creationId xmlns:a16="http://schemas.microsoft.com/office/drawing/2014/main" id="{EF12B3E2-C4EE-CF1A-92C1-255D7B639232}"/>
                      </a:ext>
                    </a:extLst>
                  </p:cNvPr>
                  <p:cNvSpPr/>
                  <p:nvPr/>
                </p:nvSpPr>
                <p:spPr>
                  <a:xfrm>
                    <a:off x="6504118" y="3837761"/>
                    <a:ext cx="226998" cy="226998"/>
                  </a:xfrm>
                  <a:prstGeom prst="ellipse">
                    <a:avLst/>
                  </a:prstGeom>
                  <a:grpFill/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6">
                      <a:shade val="15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+mj-lt"/>
                    </a:endParaRPr>
                  </a:p>
                </p:txBody>
              </p:sp>
              <p:sp>
                <p:nvSpPr>
                  <p:cNvPr id="297" name="Oval 296">
                    <a:extLst>
                      <a:ext uri="{FF2B5EF4-FFF2-40B4-BE49-F238E27FC236}">
                        <a16:creationId xmlns:a16="http://schemas.microsoft.com/office/drawing/2014/main" id="{130D004A-579A-D146-D972-0D9E0219B32A}"/>
                      </a:ext>
                    </a:extLst>
                  </p:cNvPr>
                  <p:cNvSpPr/>
                  <p:nvPr/>
                </p:nvSpPr>
                <p:spPr>
                  <a:xfrm>
                    <a:off x="7052144" y="3837761"/>
                    <a:ext cx="226998" cy="226998"/>
                  </a:xfrm>
                  <a:prstGeom prst="ellipse">
                    <a:avLst/>
                  </a:prstGeom>
                  <a:grpFill/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6">
                      <a:shade val="15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+mj-lt"/>
                    </a:endParaRPr>
                  </a:p>
                </p:txBody>
              </p:sp>
              <p:sp>
                <p:nvSpPr>
                  <p:cNvPr id="298" name="Oval 297">
                    <a:extLst>
                      <a:ext uri="{FF2B5EF4-FFF2-40B4-BE49-F238E27FC236}">
                        <a16:creationId xmlns:a16="http://schemas.microsoft.com/office/drawing/2014/main" id="{9AD24E97-50CC-B436-15C6-2FE59EF6E950}"/>
                      </a:ext>
                    </a:extLst>
                  </p:cNvPr>
                  <p:cNvSpPr/>
                  <p:nvPr/>
                </p:nvSpPr>
                <p:spPr>
                  <a:xfrm>
                    <a:off x="7052144" y="4412603"/>
                    <a:ext cx="226998" cy="226998"/>
                  </a:xfrm>
                  <a:prstGeom prst="ellipse">
                    <a:avLst/>
                  </a:prstGeom>
                  <a:grpFill/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6">
                      <a:shade val="15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+mj-lt"/>
                    </a:endParaRPr>
                  </a:p>
                </p:txBody>
              </p:sp>
              <p:cxnSp>
                <p:nvCxnSpPr>
                  <p:cNvPr id="299" name="Straight Connector 298">
                    <a:extLst>
                      <a:ext uri="{FF2B5EF4-FFF2-40B4-BE49-F238E27FC236}">
                        <a16:creationId xmlns:a16="http://schemas.microsoft.com/office/drawing/2014/main" id="{E55C168F-3497-4933-4195-5F11CA279DE0}"/>
                      </a:ext>
                    </a:extLst>
                  </p:cNvPr>
                  <p:cNvCxnSpPr>
                    <a:cxnSpLocks/>
                    <a:stCxn id="296" idx="6"/>
                    <a:endCxn id="297" idx="2"/>
                  </p:cNvCxnSpPr>
                  <p:nvPr/>
                </p:nvCxnSpPr>
                <p:spPr>
                  <a:xfrm>
                    <a:off x="6731116" y="3951260"/>
                    <a:ext cx="321028" cy="0"/>
                  </a:xfrm>
                  <a:prstGeom prst="line">
                    <a:avLst/>
                  </a:prstGeom>
                  <a:grpFill/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0" name="Straight Connector 299">
                    <a:extLst>
                      <a:ext uri="{FF2B5EF4-FFF2-40B4-BE49-F238E27FC236}">
                        <a16:creationId xmlns:a16="http://schemas.microsoft.com/office/drawing/2014/main" id="{7A876214-16DA-8DDD-01D2-70E1AEF6B65D}"/>
                      </a:ext>
                    </a:extLst>
                  </p:cNvPr>
                  <p:cNvCxnSpPr>
                    <a:cxnSpLocks/>
                    <a:endCxn id="298" idx="2"/>
                  </p:cNvCxnSpPr>
                  <p:nvPr/>
                </p:nvCxnSpPr>
                <p:spPr>
                  <a:xfrm rot="19013129">
                    <a:off x="6761169" y="4382764"/>
                    <a:ext cx="234348" cy="258292"/>
                  </a:xfrm>
                  <a:prstGeom prst="line">
                    <a:avLst/>
                  </a:prstGeom>
                  <a:grpFill/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1" name="Straight Connector 300">
                    <a:extLst>
                      <a:ext uri="{FF2B5EF4-FFF2-40B4-BE49-F238E27FC236}">
                        <a16:creationId xmlns:a16="http://schemas.microsoft.com/office/drawing/2014/main" id="{CF974985-681B-6548-9A85-4EED2EED2861}"/>
                      </a:ext>
                    </a:extLst>
                  </p:cNvPr>
                  <p:cNvCxnSpPr>
                    <a:cxnSpLocks/>
                    <a:stCxn id="298" idx="0"/>
                    <a:endCxn id="297" idx="4"/>
                  </p:cNvCxnSpPr>
                  <p:nvPr/>
                </p:nvCxnSpPr>
                <p:spPr>
                  <a:xfrm flipV="1">
                    <a:off x="7165643" y="4064759"/>
                    <a:ext cx="0" cy="347844"/>
                  </a:xfrm>
                  <a:prstGeom prst="line">
                    <a:avLst/>
                  </a:prstGeom>
                  <a:grpFill/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2" name="Straight Connector 301">
                    <a:extLst>
                      <a:ext uri="{FF2B5EF4-FFF2-40B4-BE49-F238E27FC236}">
                        <a16:creationId xmlns:a16="http://schemas.microsoft.com/office/drawing/2014/main" id="{9C616AF8-0F6D-32E5-8349-EF5A9238E20A}"/>
                      </a:ext>
                    </a:extLst>
                  </p:cNvPr>
                  <p:cNvCxnSpPr>
                    <a:cxnSpLocks/>
                    <a:endCxn id="297" idx="3"/>
                  </p:cNvCxnSpPr>
                  <p:nvPr/>
                </p:nvCxnSpPr>
                <p:spPr>
                  <a:xfrm rot="19013129">
                    <a:off x="6595313" y="4223852"/>
                    <a:ext cx="566058" cy="1275"/>
                  </a:xfrm>
                  <a:prstGeom prst="line">
                    <a:avLst/>
                  </a:prstGeom>
                  <a:grpFill/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3" name="Straight Connector 302">
                    <a:extLst>
                      <a:ext uri="{FF2B5EF4-FFF2-40B4-BE49-F238E27FC236}">
                        <a16:creationId xmlns:a16="http://schemas.microsoft.com/office/drawing/2014/main" id="{F6433447-E83C-48F1-B51F-C4EA43675219}"/>
                      </a:ext>
                    </a:extLst>
                  </p:cNvPr>
                  <p:cNvCxnSpPr>
                    <a:cxnSpLocks/>
                    <a:stCxn id="296" idx="5"/>
                    <a:endCxn id="298" idx="1"/>
                  </p:cNvCxnSpPr>
                  <p:nvPr/>
                </p:nvCxnSpPr>
                <p:spPr>
                  <a:xfrm>
                    <a:off x="6697873" y="4031516"/>
                    <a:ext cx="387514" cy="414330"/>
                  </a:xfrm>
                  <a:prstGeom prst="line">
                    <a:avLst/>
                  </a:prstGeom>
                  <a:grpFill/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295" name="Straight Connector 294">
                  <a:extLst>
                    <a:ext uri="{FF2B5EF4-FFF2-40B4-BE49-F238E27FC236}">
                      <a16:creationId xmlns:a16="http://schemas.microsoft.com/office/drawing/2014/main" id="{7B465F8F-E96F-EDF4-16A3-777333F0EE7A}"/>
                    </a:ext>
                  </a:extLst>
                </p:cNvPr>
                <p:cNvCxnSpPr>
                  <a:cxnSpLocks/>
                  <a:endCxn id="296" idx="4"/>
                </p:cNvCxnSpPr>
                <p:nvPr/>
              </p:nvCxnSpPr>
              <p:spPr>
                <a:xfrm rot="19013129" flipV="1">
                  <a:off x="6485461" y="4116969"/>
                  <a:ext cx="237737" cy="215040"/>
                </a:xfrm>
                <a:prstGeom prst="line">
                  <a:avLst/>
                </a:prstGeom>
                <a:grpFill/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76" name="Group 275">
                <a:extLst>
                  <a:ext uri="{FF2B5EF4-FFF2-40B4-BE49-F238E27FC236}">
                    <a16:creationId xmlns:a16="http://schemas.microsoft.com/office/drawing/2014/main" id="{B923B8F0-6BB0-483C-2134-97CA61651EB6}"/>
                  </a:ext>
                </a:extLst>
              </p:cNvPr>
              <p:cNvGrpSpPr/>
              <p:nvPr/>
            </p:nvGrpSpPr>
            <p:grpSpPr>
              <a:xfrm rot="2586871">
                <a:off x="8062595" y="3830129"/>
                <a:ext cx="793681" cy="803295"/>
                <a:chOff x="6485461" y="3837761"/>
                <a:chExt cx="793681" cy="803295"/>
              </a:xfrm>
              <a:grpFill/>
            </p:grpSpPr>
            <p:grpSp>
              <p:nvGrpSpPr>
                <p:cNvPr id="284" name="Group 283">
                  <a:extLst>
                    <a:ext uri="{FF2B5EF4-FFF2-40B4-BE49-F238E27FC236}">
                      <a16:creationId xmlns:a16="http://schemas.microsoft.com/office/drawing/2014/main" id="{F96D7E37-F3F4-87C3-5830-E15D6B02EC6B}"/>
                    </a:ext>
                  </a:extLst>
                </p:cNvPr>
                <p:cNvGrpSpPr/>
                <p:nvPr/>
              </p:nvGrpSpPr>
              <p:grpSpPr>
                <a:xfrm>
                  <a:off x="6504118" y="3837761"/>
                  <a:ext cx="775024" cy="803295"/>
                  <a:chOff x="6504118" y="3837761"/>
                  <a:chExt cx="775024" cy="803295"/>
                </a:xfrm>
                <a:grpFill/>
              </p:grpSpPr>
              <p:sp>
                <p:nvSpPr>
                  <p:cNvPr id="286" name="Oval 285">
                    <a:extLst>
                      <a:ext uri="{FF2B5EF4-FFF2-40B4-BE49-F238E27FC236}">
                        <a16:creationId xmlns:a16="http://schemas.microsoft.com/office/drawing/2014/main" id="{7812B653-6FD6-BB67-5F0F-22FA0C3C1B44}"/>
                      </a:ext>
                    </a:extLst>
                  </p:cNvPr>
                  <p:cNvSpPr/>
                  <p:nvPr/>
                </p:nvSpPr>
                <p:spPr>
                  <a:xfrm>
                    <a:off x="6504118" y="3837761"/>
                    <a:ext cx="226998" cy="226998"/>
                  </a:xfrm>
                  <a:prstGeom prst="ellipse">
                    <a:avLst/>
                  </a:prstGeom>
                  <a:grpFill/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6">
                      <a:shade val="15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+mj-lt"/>
                    </a:endParaRPr>
                  </a:p>
                </p:txBody>
              </p:sp>
              <p:sp>
                <p:nvSpPr>
                  <p:cNvPr id="287" name="Oval 286">
                    <a:extLst>
                      <a:ext uri="{FF2B5EF4-FFF2-40B4-BE49-F238E27FC236}">
                        <a16:creationId xmlns:a16="http://schemas.microsoft.com/office/drawing/2014/main" id="{135541E7-680A-EEF5-A2DD-4F759D01A32E}"/>
                      </a:ext>
                    </a:extLst>
                  </p:cNvPr>
                  <p:cNvSpPr/>
                  <p:nvPr/>
                </p:nvSpPr>
                <p:spPr>
                  <a:xfrm>
                    <a:off x="7052144" y="3837761"/>
                    <a:ext cx="226998" cy="226998"/>
                  </a:xfrm>
                  <a:prstGeom prst="ellipse">
                    <a:avLst/>
                  </a:prstGeom>
                  <a:grpFill/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6">
                      <a:shade val="15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+mj-lt"/>
                    </a:endParaRPr>
                  </a:p>
                </p:txBody>
              </p:sp>
              <p:sp>
                <p:nvSpPr>
                  <p:cNvPr id="288" name="Oval 287">
                    <a:extLst>
                      <a:ext uri="{FF2B5EF4-FFF2-40B4-BE49-F238E27FC236}">
                        <a16:creationId xmlns:a16="http://schemas.microsoft.com/office/drawing/2014/main" id="{3DF293CB-4056-B710-37AE-4A1157FBF1E6}"/>
                      </a:ext>
                    </a:extLst>
                  </p:cNvPr>
                  <p:cNvSpPr/>
                  <p:nvPr/>
                </p:nvSpPr>
                <p:spPr>
                  <a:xfrm>
                    <a:off x="7052144" y="4412603"/>
                    <a:ext cx="226998" cy="226998"/>
                  </a:xfrm>
                  <a:prstGeom prst="ellipse">
                    <a:avLst/>
                  </a:prstGeom>
                  <a:grpFill/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6">
                      <a:shade val="15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+mj-lt"/>
                    </a:endParaRPr>
                  </a:p>
                </p:txBody>
              </p:sp>
              <p:cxnSp>
                <p:nvCxnSpPr>
                  <p:cNvPr id="289" name="Straight Connector 288">
                    <a:extLst>
                      <a:ext uri="{FF2B5EF4-FFF2-40B4-BE49-F238E27FC236}">
                        <a16:creationId xmlns:a16="http://schemas.microsoft.com/office/drawing/2014/main" id="{03117EB0-3FC5-7709-F01A-D8B0E2F912C6}"/>
                      </a:ext>
                    </a:extLst>
                  </p:cNvPr>
                  <p:cNvCxnSpPr>
                    <a:cxnSpLocks/>
                    <a:stCxn id="286" idx="6"/>
                    <a:endCxn id="287" idx="2"/>
                  </p:cNvCxnSpPr>
                  <p:nvPr/>
                </p:nvCxnSpPr>
                <p:spPr>
                  <a:xfrm>
                    <a:off x="6731116" y="3951260"/>
                    <a:ext cx="321028" cy="0"/>
                  </a:xfrm>
                  <a:prstGeom prst="line">
                    <a:avLst/>
                  </a:prstGeom>
                  <a:grpFill/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0" name="Straight Connector 289">
                    <a:extLst>
                      <a:ext uri="{FF2B5EF4-FFF2-40B4-BE49-F238E27FC236}">
                        <a16:creationId xmlns:a16="http://schemas.microsoft.com/office/drawing/2014/main" id="{2B5C85F7-49F4-27F2-E9C3-263B8E87D542}"/>
                      </a:ext>
                    </a:extLst>
                  </p:cNvPr>
                  <p:cNvCxnSpPr>
                    <a:cxnSpLocks/>
                    <a:endCxn id="288" idx="2"/>
                  </p:cNvCxnSpPr>
                  <p:nvPr/>
                </p:nvCxnSpPr>
                <p:spPr>
                  <a:xfrm rot="19013129">
                    <a:off x="6761169" y="4382764"/>
                    <a:ext cx="234348" cy="258292"/>
                  </a:xfrm>
                  <a:prstGeom prst="line">
                    <a:avLst/>
                  </a:prstGeom>
                  <a:grpFill/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1" name="Straight Connector 290">
                    <a:extLst>
                      <a:ext uri="{FF2B5EF4-FFF2-40B4-BE49-F238E27FC236}">
                        <a16:creationId xmlns:a16="http://schemas.microsoft.com/office/drawing/2014/main" id="{5E4B28D3-B33C-2D81-98C8-36782FEBA6D4}"/>
                      </a:ext>
                    </a:extLst>
                  </p:cNvPr>
                  <p:cNvCxnSpPr>
                    <a:cxnSpLocks/>
                    <a:stCxn id="288" idx="0"/>
                    <a:endCxn id="287" idx="4"/>
                  </p:cNvCxnSpPr>
                  <p:nvPr/>
                </p:nvCxnSpPr>
                <p:spPr>
                  <a:xfrm flipV="1">
                    <a:off x="7165643" y="4064759"/>
                    <a:ext cx="0" cy="347844"/>
                  </a:xfrm>
                  <a:prstGeom prst="line">
                    <a:avLst/>
                  </a:prstGeom>
                  <a:grpFill/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2" name="Straight Connector 291">
                    <a:extLst>
                      <a:ext uri="{FF2B5EF4-FFF2-40B4-BE49-F238E27FC236}">
                        <a16:creationId xmlns:a16="http://schemas.microsoft.com/office/drawing/2014/main" id="{4FA4736F-2A71-6E86-BC17-C1CB87092F9A}"/>
                      </a:ext>
                    </a:extLst>
                  </p:cNvPr>
                  <p:cNvCxnSpPr>
                    <a:cxnSpLocks/>
                    <a:endCxn id="287" idx="3"/>
                  </p:cNvCxnSpPr>
                  <p:nvPr/>
                </p:nvCxnSpPr>
                <p:spPr>
                  <a:xfrm rot="19013129">
                    <a:off x="6595313" y="4223852"/>
                    <a:ext cx="566058" cy="1275"/>
                  </a:xfrm>
                  <a:prstGeom prst="line">
                    <a:avLst/>
                  </a:prstGeom>
                  <a:grpFill/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3" name="Straight Connector 292">
                    <a:extLst>
                      <a:ext uri="{FF2B5EF4-FFF2-40B4-BE49-F238E27FC236}">
                        <a16:creationId xmlns:a16="http://schemas.microsoft.com/office/drawing/2014/main" id="{D3D9267B-E1AA-44D2-D7A4-6312FD830A06}"/>
                      </a:ext>
                    </a:extLst>
                  </p:cNvPr>
                  <p:cNvCxnSpPr>
                    <a:cxnSpLocks/>
                    <a:stCxn id="286" idx="5"/>
                    <a:endCxn id="288" idx="1"/>
                  </p:cNvCxnSpPr>
                  <p:nvPr/>
                </p:nvCxnSpPr>
                <p:spPr>
                  <a:xfrm>
                    <a:off x="6697873" y="4031516"/>
                    <a:ext cx="387514" cy="414330"/>
                  </a:xfrm>
                  <a:prstGeom prst="line">
                    <a:avLst/>
                  </a:prstGeom>
                  <a:grpFill/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285" name="Straight Connector 284">
                  <a:extLst>
                    <a:ext uri="{FF2B5EF4-FFF2-40B4-BE49-F238E27FC236}">
                      <a16:creationId xmlns:a16="http://schemas.microsoft.com/office/drawing/2014/main" id="{6D799EE0-8A6D-E35F-F0DE-5E3DEA35AB18}"/>
                    </a:ext>
                  </a:extLst>
                </p:cNvPr>
                <p:cNvCxnSpPr>
                  <a:cxnSpLocks/>
                  <a:endCxn id="286" idx="4"/>
                </p:cNvCxnSpPr>
                <p:nvPr/>
              </p:nvCxnSpPr>
              <p:spPr>
                <a:xfrm rot="19013129" flipV="1">
                  <a:off x="6485461" y="4116969"/>
                  <a:ext cx="237737" cy="215040"/>
                </a:xfrm>
                <a:prstGeom prst="line">
                  <a:avLst/>
                </a:prstGeom>
                <a:grpFill/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77" name="Group 276">
                <a:extLst>
                  <a:ext uri="{FF2B5EF4-FFF2-40B4-BE49-F238E27FC236}">
                    <a16:creationId xmlns:a16="http://schemas.microsoft.com/office/drawing/2014/main" id="{F164F523-6EFE-3CE5-5D05-5EDD560A4F26}"/>
                  </a:ext>
                </a:extLst>
              </p:cNvPr>
              <p:cNvGrpSpPr/>
              <p:nvPr/>
            </p:nvGrpSpPr>
            <p:grpSpPr>
              <a:xfrm rot="2586871">
                <a:off x="8854116" y="3822890"/>
                <a:ext cx="793681" cy="803295"/>
                <a:chOff x="6485461" y="3837761"/>
                <a:chExt cx="793681" cy="803295"/>
              </a:xfrm>
              <a:grpFill/>
            </p:grpSpPr>
            <p:grpSp>
              <p:nvGrpSpPr>
                <p:cNvPr id="278" name="Group 277">
                  <a:extLst>
                    <a:ext uri="{FF2B5EF4-FFF2-40B4-BE49-F238E27FC236}">
                      <a16:creationId xmlns:a16="http://schemas.microsoft.com/office/drawing/2014/main" id="{F0BA826F-B9F7-899B-DEB2-D022EFD9CB6A}"/>
                    </a:ext>
                  </a:extLst>
                </p:cNvPr>
                <p:cNvGrpSpPr/>
                <p:nvPr/>
              </p:nvGrpSpPr>
              <p:grpSpPr>
                <a:xfrm>
                  <a:off x="6504118" y="3837761"/>
                  <a:ext cx="775024" cy="803295"/>
                  <a:chOff x="6504118" y="3837761"/>
                  <a:chExt cx="775024" cy="803295"/>
                </a:xfrm>
                <a:grpFill/>
              </p:grpSpPr>
              <p:sp>
                <p:nvSpPr>
                  <p:cNvPr id="280" name="Oval 279">
                    <a:extLst>
                      <a:ext uri="{FF2B5EF4-FFF2-40B4-BE49-F238E27FC236}">
                        <a16:creationId xmlns:a16="http://schemas.microsoft.com/office/drawing/2014/main" id="{46F28EB7-A63E-E61A-6CDD-91CB4A710A6C}"/>
                      </a:ext>
                    </a:extLst>
                  </p:cNvPr>
                  <p:cNvSpPr/>
                  <p:nvPr/>
                </p:nvSpPr>
                <p:spPr>
                  <a:xfrm>
                    <a:off x="6504118" y="3837761"/>
                    <a:ext cx="226998" cy="226998"/>
                  </a:xfrm>
                  <a:prstGeom prst="ellipse">
                    <a:avLst/>
                  </a:prstGeom>
                  <a:grpFill/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6">
                      <a:shade val="15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+mj-lt"/>
                    </a:endParaRPr>
                  </a:p>
                </p:txBody>
              </p:sp>
              <p:sp>
                <p:nvSpPr>
                  <p:cNvPr id="281" name="Oval 280">
                    <a:extLst>
                      <a:ext uri="{FF2B5EF4-FFF2-40B4-BE49-F238E27FC236}">
                        <a16:creationId xmlns:a16="http://schemas.microsoft.com/office/drawing/2014/main" id="{925899F7-51E8-0B97-10C1-CC9D13E75FC1}"/>
                      </a:ext>
                    </a:extLst>
                  </p:cNvPr>
                  <p:cNvSpPr/>
                  <p:nvPr/>
                </p:nvSpPr>
                <p:spPr>
                  <a:xfrm>
                    <a:off x="7052144" y="4412603"/>
                    <a:ext cx="226998" cy="226998"/>
                  </a:xfrm>
                  <a:prstGeom prst="ellipse">
                    <a:avLst/>
                  </a:prstGeom>
                  <a:grpFill/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6">
                      <a:shade val="15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+mj-lt"/>
                    </a:endParaRPr>
                  </a:p>
                </p:txBody>
              </p:sp>
              <p:cxnSp>
                <p:nvCxnSpPr>
                  <p:cNvPr id="282" name="Straight Connector 281">
                    <a:extLst>
                      <a:ext uri="{FF2B5EF4-FFF2-40B4-BE49-F238E27FC236}">
                        <a16:creationId xmlns:a16="http://schemas.microsoft.com/office/drawing/2014/main" id="{C9FF9B5C-AD2A-9C1F-F401-C903786A015F}"/>
                      </a:ext>
                    </a:extLst>
                  </p:cNvPr>
                  <p:cNvCxnSpPr>
                    <a:cxnSpLocks/>
                    <a:endCxn id="281" idx="2"/>
                  </p:cNvCxnSpPr>
                  <p:nvPr/>
                </p:nvCxnSpPr>
                <p:spPr>
                  <a:xfrm rot="19013129">
                    <a:off x="6761169" y="4382764"/>
                    <a:ext cx="234348" cy="258292"/>
                  </a:xfrm>
                  <a:prstGeom prst="line">
                    <a:avLst/>
                  </a:prstGeom>
                  <a:grpFill/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3" name="Straight Connector 282">
                    <a:extLst>
                      <a:ext uri="{FF2B5EF4-FFF2-40B4-BE49-F238E27FC236}">
                        <a16:creationId xmlns:a16="http://schemas.microsoft.com/office/drawing/2014/main" id="{B15450C3-0314-1957-BDED-CA241760E2DD}"/>
                      </a:ext>
                    </a:extLst>
                  </p:cNvPr>
                  <p:cNvCxnSpPr>
                    <a:cxnSpLocks/>
                    <a:stCxn id="280" idx="5"/>
                    <a:endCxn id="281" idx="1"/>
                  </p:cNvCxnSpPr>
                  <p:nvPr/>
                </p:nvCxnSpPr>
                <p:spPr>
                  <a:xfrm>
                    <a:off x="6697873" y="4031516"/>
                    <a:ext cx="387514" cy="414330"/>
                  </a:xfrm>
                  <a:prstGeom prst="line">
                    <a:avLst/>
                  </a:prstGeom>
                  <a:grpFill/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279" name="Straight Connector 278">
                  <a:extLst>
                    <a:ext uri="{FF2B5EF4-FFF2-40B4-BE49-F238E27FC236}">
                      <a16:creationId xmlns:a16="http://schemas.microsoft.com/office/drawing/2014/main" id="{2F58B435-E1BE-3C78-76FE-A251FE1CE4D4}"/>
                    </a:ext>
                  </a:extLst>
                </p:cNvPr>
                <p:cNvCxnSpPr>
                  <a:cxnSpLocks/>
                  <a:endCxn id="280" idx="4"/>
                </p:cNvCxnSpPr>
                <p:nvPr/>
              </p:nvCxnSpPr>
              <p:spPr>
                <a:xfrm rot="19013129" flipV="1">
                  <a:off x="6485461" y="4116969"/>
                  <a:ext cx="237737" cy="215040"/>
                </a:xfrm>
                <a:prstGeom prst="line">
                  <a:avLst/>
                </a:prstGeom>
                <a:grpFill/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15" name="Group 214">
              <a:extLst>
                <a:ext uri="{FF2B5EF4-FFF2-40B4-BE49-F238E27FC236}">
                  <a16:creationId xmlns:a16="http://schemas.microsoft.com/office/drawing/2014/main" id="{AAB1A290-8FD6-E462-BFE1-FAF04D349627}"/>
                </a:ext>
              </a:extLst>
            </p:cNvPr>
            <p:cNvGrpSpPr/>
            <p:nvPr/>
          </p:nvGrpSpPr>
          <p:grpSpPr>
            <a:xfrm>
              <a:off x="7610712" y="4487572"/>
              <a:ext cx="2686274" cy="773456"/>
              <a:chOff x="6490831" y="3832512"/>
              <a:chExt cx="2686274" cy="773456"/>
            </a:xfrm>
            <a:grpFill/>
          </p:grpSpPr>
          <p:grpSp>
            <p:nvGrpSpPr>
              <p:cNvPr id="254" name="Group 253">
                <a:extLst>
                  <a:ext uri="{FF2B5EF4-FFF2-40B4-BE49-F238E27FC236}">
                    <a16:creationId xmlns:a16="http://schemas.microsoft.com/office/drawing/2014/main" id="{675A3A33-88AC-56D6-68EB-0E0711D3CC7B}"/>
                  </a:ext>
                </a:extLst>
              </p:cNvPr>
              <p:cNvGrpSpPr/>
              <p:nvPr/>
            </p:nvGrpSpPr>
            <p:grpSpPr>
              <a:xfrm rot="2586871">
                <a:off x="6490831" y="3832512"/>
                <a:ext cx="801599" cy="773456"/>
                <a:chOff x="6477543" y="3837761"/>
                <a:chExt cx="801599" cy="773456"/>
              </a:xfrm>
              <a:grpFill/>
            </p:grpSpPr>
            <p:grpSp>
              <p:nvGrpSpPr>
                <p:cNvPr id="268" name="Group 267">
                  <a:extLst>
                    <a:ext uri="{FF2B5EF4-FFF2-40B4-BE49-F238E27FC236}">
                      <a16:creationId xmlns:a16="http://schemas.microsoft.com/office/drawing/2014/main" id="{3C93E2AF-47B8-A30D-1842-EDFE83123669}"/>
                    </a:ext>
                  </a:extLst>
                </p:cNvPr>
                <p:cNvGrpSpPr/>
                <p:nvPr/>
              </p:nvGrpSpPr>
              <p:grpSpPr>
                <a:xfrm>
                  <a:off x="6477543" y="3837761"/>
                  <a:ext cx="801599" cy="773456"/>
                  <a:chOff x="6477543" y="3837761"/>
                  <a:chExt cx="801599" cy="773456"/>
                </a:xfrm>
                <a:grpFill/>
              </p:grpSpPr>
              <p:sp>
                <p:nvSpPr>
                  <p:cNvPr id="270" name="Oval 269">
                    <a:extLst>
                      <a:ext uri="{FF2B5EF4-FFF2-40B4-BE49-F238E27FC236}">
                        <a16:creationId xmlns:a16="http://schemas.microsoft.com/office/drawing/2014/main" id="{C541BDB5-A538-E540-FF95-0D40F79EFF08}"/>
                      </a:ext>
                    </a:extLst>
                  </p:cNvPr>
                  <p:cNvSpPr/>
                  <p:nvPr/>
                </p:nvSpPr>
                <p:spPr>
                  <a:xfrm>
                    <a:off x="6477543" y="4384219"/>
                    <a:ext cx="226998" cy="226998"/>
                  </a:xfrm>
                  <a:prstGeom prst="ellipse">
                    <a:avLst/>
                  </a:prstGeom>
                  <a:grpFill/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6">
                      <a:shade val="15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+mj-lt"/>
                    </a:endParaRPr>
                  </a:p>
                </p:txBody>
              </p:sp>
              <p:sp>
                <p:nvSpPr>
                  <p:cNvPr id="271" name="Oval 270">
                    <a:extLst>
                      <a:ext uri="{FF2B5EF4-FFF2-40B4-BE49-F238E27FC236}">
                        <a16:creationId xmlns:a16="http://schemas.microsoft.com/office/drawing/2014/main" id="{425C8A6B-D921-0FA8-3ACD-1E91FD7CED79}"/>
                      </a:ext>
                    </a:extLst>
                  </p:cNvPr>
                  <p:cNvSpPr/>
                  <p:nvPr/>
                </p:nvSpPr>
                <p:spPr>
                  <a:xfrm>
                    <a:off x="7052144" y="3837761"/>
                    <a:ext cx="226998" cy="226998"/>
                  </a:xfrm>
                  <a:prstGeom prst="ellipse">
                    <a:avLst/>
                  </a:prstGeom>
                  <a:grpFill/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6">
                      <a:shade val="15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+mj-lt"/>
                    </a:endParaRPr>
                  </a:p>
                </p:txBody>
              </p:sp>
              <p:cxnSp>
                <p:nvCxnSpPr>
                  <p:cNvPr id="272" name="Straight Connector 271">
                    <a:extLst>
                      <a:ext uri="{FF2B5EF4-FFF2-40B4-BE49-F238E27FC236}">
                        <a16:creationId xmlns:a16="http://schemas.microsoft.com/office/drawing/2014/main" id="{C6508385-3388-0C9B-3201-4A7B0407D0FD}"/>
                      </a:ext>
                    </a:extLst>
                  </p:cNvPr>
                  <p:cNvCxnSpPr>
                    <a:cxnSpLocks/>
                    <a:endCxn id="271" idx="2"/>
                  </p:cNvCxnSpPr>
                  <p:nvPr/>
                </p:nvCxnSpPr>
                <p:spPr>
                  <a:xfrm>
                    <a:off x="6731116" y="3951260"/>
                    <a:ext cx="321028" cy="0"/>
                  </a:xfrm>
                  <a:prstGeom prst="line">
                    <a:avLst/>
                  </a:prstGeom>
                  <a:grpFill/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3" name="Straight Connector 272">
                    <a:extLst>
                      <a:ext uri="{FF2B5EF4-FFF2-40B4-BE49-F238E27FC236}">
                        <a16:creationId xmlns:a16="http://schemas.microsoft.com/office/drawing/2014/main" id="{88DA0355-08B8-509D-A91D-8D18EE7FD8C2}"/>
                      </a:ext>
                    </a:extLst>
                  </p:cNvPr>
                  <p:cNvCxnSpPr>
                    <a:cxnSpLocks/>
                    <a:stCxn id="270" idx="7"/>
                    <a:endCxn id="271" idx="3"/>
                  </p:cNvCxnSpPr>
                  <p:nvPr/>
                </p:nvCxnSpPr>
                <p:spPr>
                  <a:xfrm rot="19013129">
                    <a:off x="6595313" y="4223852"/>
                    <a:ext cx="566058" cy="1275"/>
                  </a:xfrm>
                  <a:prstGeom prst="line">
                    <a:avLst/>
                  </a:prstGeom>
                  <a:grpFill/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269" name="Straight Connector 268">
                  <a:extLst>
                    <a:ext uri="{FF2B5EF4-FFF2-40B4-BE49-F238E27FC236}">
                      <a16:creationId xmlns:a16="http://schemas.microsoft.com/office/drawing/2014/main" id="{E1DA8F24-DFAC-E3EC-A0FB-DA94D580BD8A}"/>
                    </a:ext>
                  </a:extLst>
                </p:cNvPr>
                <p:cNvCxnSpPr>
                  <a:cxnSpLocks/>
                  <a:stCxn id="270" idx="0"/>
                </p:cNvCxnSpPr>
                <p:nvPr/>
              </p:nvCxnSpPr>
              <p:spPr>
                <a:xfrm rot="19013129" flipV="1">
                  <a:off x="6485461" y="4116969"/>
                  <a:ext cx="237737" cy="215040"/>
                </a:xfrm>
                <a:prstGeom prst="line">
                  <a:avLst/>
                </a:prstGeom>
                <a:grpFill/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55" name="Group 254">
                <a:extLst>
                  <a:ext uri="{FF2B5EF4-FFF2-40B4-BE49-F238E27FC236}">
                    <a16:creationId xmlns:a16="http://schemas.microsoft.com/office/drawing/2014/main" id="{AE1BC88F-17F9-C457-CAA6-EF75BEC4BA7B}"/>
                  </a:ext>
                </a:extLst>
              </p:cNvPr>
              <p:cNvGrpSpPr/>
              <p:nvPr/>
            </p:nvGrpSpPr>
            <p:grpSpPr>
              <a:xfrm rot="2586871">
                <a:off x="7384544" y="3878757"/>
                <a:ext cx="793681" cy="494248"/>
                <a:chOff x="6485461" y="3837761"/>
                <a:chExt cx="793681" cy="494248"/>
              </a:xfrm>
              <a:grpFill/>
            </p:grpSpPr>
            <p:grpSp>
              <p:nvGrpSpPr>
                <p:cNvPr id="263" name="Group 262">
                  <a:extLst>
                    <a:ext uri="{FF2B5EF4-FFF2-40B4-BE49-F238E27FC236}">
                      <a16:creationId xmlns:a16="http://schemas.microsoft.com/office/drawing/2014/main" id="{AEA6BC34-C5C0-37ED-66B0-03C3278BE2B7}"/>
                    </a:ext>
                  </a:extLst>
                </p:cNvPr>
                <p:cNvGrpSpPr/>
                <p:nvPr/>
              </p:nvGrpSpPr>
              <p:grpSpPr>
                <a:xfrm>
                  <a:off x="6595313" y="3837761"/>
                  <a:ext cx="683829" cy="387366"/>
                  <a:chOff x="6595313" y="3837761"/>
                  <a:chExt cx="683829" cy="387366"/>
                </a:xfrm>
                <a:grpFill/>
              </p:grpSpPr>
              <p:sp>
                <p:nvSpPr>
                  <p:cNvPr id="265" name="Oval 264">
                    <a:extLst>
                      <a:ext uri="{FF2B5EF4-FFF2-40B4-BE49-F238E27FC236}">
                        <a16:creationId xmlns:a16="http://schemas.microsoft.com/office/drawing/2014/main" id="{6079B946-7FF9-040B-CD3B-270722C2F111}"/>
                      </a:ext>
                    </a:extLst>
                  </p:cNvPr>
                  <p:cNvSpPr/>
                  <p:nvPr/>
                </p:nvSpPr>
                <p:spPr>
                  <a:xfrm>
                    <a:off x="7052144" y="3837761"/>
                    <a:ext cx="226998" cy="226998"/>
                  </a:xfrm>
                  <a:prstGeom prst="ellipse">
                    <a:avLst/>
                  </a:prstGeom>
                  <a:grpFill/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6">
                      <a:shade val="15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+mj-lt"/>
                    </a:endParaRPr>
                  </a:p>
                </p:txBody>
              </p:sp>
              <p:cxnSp>
                <p:nvCxnSpPr>
                  <p:cNvPr id="266" name="Straight Connector 265">
                    <a:extLst>
                      <a:ext uri="{FF2B5EF4-FFF2-40B4-BE49-F238E27FC236}">
                        <a16:creationId xmlns:a16="http://schemas.microsoft.com/office/drawing/2014/main" id="{41EBCDCF-16FA-8883-41F4-2B96C1BA17D7}"/>
                      </a:ext>
                    </a:extLst>
                  </p:cNvPr>
                  <p:cNvCxnSpPr>
                    <a:cxnSpLocks/>
                    <a:endCxn id="265" idx="2"/>
                  </p:cNvCxnSpPr>
                  <p:nvPr/>
                </p:nvCxnSpPr>
                <p:spPr>
                  <a:xfrm>
                    <a:off x="6731116" y="3951260"/>
                    <a:ext cx="321028" cy="0"/>
                  </a:xfrm>
                  <a:prstGeom prst="line">
                    <a:avLst/>
                  </a:prstGeom>
                  <a:grpFill/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7" name="Straight Connector 266">
                    <a:extLst>
                      <a:ext uri="{FF2B5EF4-FFF2-40B4-BE49-F238E27FC236}">
                        <a16:creationId xmlns:a16="http://schemas.microsoft.com/office/drawing/2014/main" id="{8D0706E7-8A55-0F8B-7575-56EA27819C8E}"/>
                      </a:ext>
                    </a:extLst>
                  </p:cNvPr>
                  <p:cNvCxnSpPr>
                    <a:cxnSpLocks/>
                    <a:endCxn id="265" idx="3"/>
                  </p:cNvCxnSpPr>
                  <p:nvPr/>
                </p:nvCxnSpPr>
                <p:spPr>
                  <a:xfrm rot="19013129">
                    <a:off x="6595313" y="4223852"/>
                    <a:ext cx="566058" cy="1275"/>
                  </a:xfrm>
                  <a:prstGeom prst="line">
                    <a:avLst/>
                  </a:prstGeom>
                  <a:grpFill/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264" name="Straight Connector 263">
                  <a:extLst>
                    <a:ext uri="{FF2B5EF4-FFF2-40B4-BE49-F238E27FC236}">
                      <a16:creationId xmlns:a16="http://schemas.microsoft.com/office/drawing/2014/main" id="{2813902E-B163-167E-EC99-8892A48DA58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9013129" flipV="1">
                  <a:off x="6485461" y="4116969"/>
                  <a:ext cx="237737" cy="215040"/>
                </a:xfrm>
                <a:prstGeom prst="line">
                  <a:avLst/>
                </a:prstGeom>
                <a:grpFill/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56" name="Group 255">
                <a:extLst>
                  <a:ext uri="{FF2B5EF4-FFF2-40B4-BE49-F238E27FC236}">
                    <a16:creationId xmlns:a16="http://schemas.microsoft.com/office/drawing/2014/main" id="{6F057B94-BF98-5BFF-7EDD-73AC63836669}"/>
                  </a:ext>
                </a:extLst>
              </p:cNvPr>
              <p:cNvGrpSpPr/>
              <p:nvPr/>
            </p:nvGrpSpPr>
            <p:grpSpPr>
              <a:xfrm rot="2586871">
                <a:off x="8168204" y="3871852"/>
                <a:ext cx="793681" cy="494248"/>
                <a:chOff x="6485461" y="3837761"/>
                <a:chExt cx="793681" cy="494248"/>
              </a:xfrm>
              <a:grpFill/>
            </p:grpSpPr>
            <p:grpSp>
              <p:nvGrpSpPr>
                <p:cNvPr id="258" name="Group 257">
                  <a:extLst>
                    <a:ext uri="{FF2B5EF4-FFF2-40B4-BE49-F238E27FC236}">
                      <a16:creationId xmlns:a16="http://schemas.microsoft.com/office/drawing/2014/main" id="{BCF330B6-BCF9-2AD5-3475-31BEB41A3FF3}"/>
                    </a:ext>
                  </a:extLst>
                </p:cNvPr>
                <p:cNvGrpSpPr/>
                <p:nvPr/>
              </p:nvGrpSpPr>
              <p:grpSpPr>
                <a:xfrm>
                  <a:off x="6595313" y="3837761"/>
                  <a:ext cx="683829" cy="387366"/>
                  <a:chOff x="6595313" y="3837761"/>
                  <a:chExt cx="683829" cy="387366"/>
                </a:xfrm>
                <a:grpFill/>
              </p:grpSpPr>
              <p:sp>
                <p:nvSpPr>
                  <p:cNvPr id="260" name="Oval 259">
                    <a:extLst>
                      <a:ext uri="{FF2B5EF4-FFF2-40B4-BE49-F238E27FC236}">
                        <a16:creationId xmlns:a16="http://schemas.microsoft.com/office/drawing/2014/main" id="{5621BBC7-0041-BDAE-DA05-F88F619BBED7}"/>
                      </a:ext>
                    </a:extLst>
                  </p:cNvPr>
                  <p:cNvSpPr/>
                  <p:nvPr/>
                </p:nvSpPr>
                <p:spPr>
                  <a:xfrm>
                    <a:off x="7052144" y="3837761"/>
                    <a:ext cx="226998" cy="226998"/>
                  </a:xfrm>
                  <a:prstGeom prst="ellipse">
                    <a:avLst/>
                  </a:prstGeom>
                  <a:grpFill/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6">
                      <a:shade val="15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+mj-lt"/>
                    </a:endParaRPr>
                  </a:p>
                </p:txBody>
              </p:sp>
              <p:cxnSp>
                <p:nvCxnSpPr>
                  <p:cNvPr id="261" name="Straight Connector 260">
                    <a:extLst>
                      <a:ext uri="{FF2B5EF4-FFF2-40B4-BE49-F238E27FC236}">
                        <a16:creationId xmlns:a16="http://schemas.microsoft.com/office/drawing/2014/main" id="{272FF1AA-2F8F-4B72-9AEF-E9A7BEB924CE}"/>
                      </a:ext>
                    </a:extLst>
                  </p:cNvPr>
                  <p:cNvCxnSpPr>
                    <a:cxnSpLocks/>
                    <a:endCxn id="260" idx="2"/>
                  </p:cNvCxnSpPr>
                  <p:nvPr/>
                </p:nvCxnSpPr>
                <p:spPr>
                  <a:xfrm>
                    <a:off x="6731116" y="3951260"/>
                    <a:ext cx="321028" cy="0"/>
                  </a:xfrm>
                  <a:prstGeom prst="line">
                    <a:avLst/>
                  </a:prstGeom>
                  <a:grpFill/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2" name="Straight Connector 261">
                    <a:extLst>
                      <a:ext uri="{FF2B5EF4-FFF2-40B4-BE49-F238E27FC236}">
                        <a16:creationId xmlns:a16="http://schemas.microsoft.com/office/drawing/2014/main" id="{3A67459B-4779-89ED-9D4F-6CA4AAEB71B3}"/>
                      </a:ext>
                    </a:extLst>
                  </p:cNvPr>
                  <p:cNvCxnSpPr>
                    <a:cxnSpLocks/>
                    <a:endCxn id="260" idx="3"/>
                  </p:cNvCxnSpPr>
                  <p:nvPr/>
                </p:nvCxnSpPr>
                <p:spPr>
                  <a:xfrm rot="19013129">
                    <a:off x="6595313" y="4223852"/>
                    <a:ext cx="566058" cy="1275"/>
                  </a:xfrm>
                  <a:prstGeom prst="line">
                    <a:avLst/>
                  </a:prstGeom>
                  <a:grpFill/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259" name="Straight Connector 258">
                  <a:extLst>
                    <a:ext uri="{FF2B5EF4-FFF2-40B4-BE49-F238E27FC236}">
                      <a16:creationId xmlns:a16="http://schemas.microsoft.com/office/drawing/2014/main" id="{02B0916C-17CE-6EEC-63BC-55079890BBA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9013129" flipV="1">
                  <a:off x="6485461" y="4116969"/>
                  <a:ext cx="237737" cy="215040"/>
                </a:xfrm>
                <a:prstGeom prst="line">
                  <a:avLst/>
                </a:prstGeom>
                <a:grpFill/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57" name="Straight Connector 256">
                <a:extLst>
                  <a:ext uri="{FF2B5EF4-FFF2-40B4-BE49-F238E27FC236}">
                    <a16:creationId xmlns:a16="http://schemas.microsoft.com/office/drawing/2014/main" id="{4A80ABD2-F01F-43DE-AC32-907CF05CA9B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939369" y="3916142"/>
                <a:ext cx="237736" cy="215040"/>
              </a:xfrm>
              <a:prstGeom prst="line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16" name="Group 215">
              <a:extLst>
                <a:ext uri="{FF2B5EF4-FFF2-40B4-BE49-F238E27FC236}">
                  <a16:creationId xmlns:a16="http://schemas.microsoft.com/office/drawing/2014/main" id="{A147894D-6C31-30A4-6EE3-49F7434CCDD5}"/>
                </a:ext>
              </a:extLst>
            </p:cNvPr>
            <p:cNvGrpSpPr/>
            <p:nvPr/>
          </p:nvGrpSpPr>
          <p:grpSpPr>
            <a:xfrm>
              <a:off x="7600515" y="3704730"/>
              <a:ext cx="3100952" cy="811845"/>
              <a:chOff x="6480634" y="3828484"/>
              <a:chExt cx="3100952" cy="811845"/>
            </a:xfrm>
            <a:grpFill/>
          </p:grpSpPr>
          <p:grpSp>
            <p:nvGrpSpPr>
              <p:cNvPr id="217" name="Group 216">
                <a:extLst>
                  <a:ext uri="{FF2B5EF4-FFF2-40B4-BE49-F238E27FC236}">
                    <a16:creationId xmlns:a16="http://schemas.microsoft.com/office/drawing/2014/main" id="{EFE06292-7CDE-9354-FAE9-5B2AB28F4D8D}"/>
                  </a:ext>
                </a:extLst>
              </p:cNvPr>
              <p:cNvGrpSpPr/>
              <p:nvPr/>
            </p:nvGrpSpPr>
            <p:grpSpPr>
              <a:xfrm rot="2586871">
                <a:off x="6480634" y="3828484"/>
                <a:ext cx="801599" cy="803295"/>
                <a:chOff x="6477543" y="3837761"/>
                <a:chExt cx="801599" cy="803295"/>
              </a:xfrm>
              <a:grpFill/>
            </p:grpSpPr>
            <p:grpSp>
              <p:nvGrpSpPr>
                <p:cNvPr id="244" name="Group 243">
                  <a:extLst>
                    <a:ext uri="{FF2B5EF4-FFF2-40B4-BE49-F238E27FC236}">
                      <a16:creationId xmlns:a16="http://schemas.microsoft.com/office/drawing/2014/main" id="{4DB135F8-7972-CFCC-E6E5-5C5E4A5C9A45}"/>
                    </a:ext>
                  </a:extLst>
                </p:cNvPr>
                <p:cNvGrpSpPr/>
                <p:nvPr/>
              </p:nvGrpSpPr>
              <p:grpSpPr>
                <a:xfrm>
                  <a:off x="6477543" y="3837761"/>
                  <a:ext cx="801599" cy="803295"/>
                  <a:chOff x="6477543" y="3837761"/>
                  <a:chExt cx="801599" cy="803295"/>
                </a:xfrm>
                <a:grpFill/>
              </p:grpSpPr>
              <p:sp>
                <p:nvSpPr>
                  <p:cNvPr id="246" name="Oval 245">
                    <a:extLst>
                      <a:ext uri="{FF2B5EF4-FFF2-40B4-BE49-F238E27FC236}">
                        <a16:creationId xmlns:a16="http://schemas.microsoft.com/office/drawing/2014/main" id="{3BBA5742-F220-8552-1FDF-041EE7BCC7B5}"/>
                      </a:ext>
                    </a:extLst>
                  </p:cNvPr>
                  <p:cNvSpPr/>
                  <p:nvPr/>
                </p:nvSpPr>
                <p:spPr>
                  <a:xfrm>
                    <a:off x="6477543" y="4384219"/>
                    <a:ext cx="226998" cy="226998"/>
                  </a:xfrm>
                  <a:prstGeom prst="ellipse">
                    <a:avLst/>
                  </a:prstGeom>
                  <a:grpFill/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6">
                      <a:shade val="15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+mj-lt"/>
                    </a:endParaRPr>
                  </a:p>
                </p:txBody>
              </p:sp>
              <p:sp>
                <p:nvSpPr>
                  <p:cNvPr id="247" name="Oval 246">
                    <a:extLst>
                      <a:ext uri="{FF2B5EF4-FFF2-40B4-BE49-F238E27FC236}">
                        <a16:creationId xmlns:a16="http://schemas.microsoft.com/office/drawing/2014/main" id="{069FA46C-1F40-6F42-8D4D-DABC13AF60C9}"/>
                      </a:ext>
                    </a:extLst>
                  </p:cNvPr>
                  <p:cNvSpPr/>
                  <p:nvPr/>
                </p:nvSpPr>
                <p:spPr>
                  <a:xfrm>
                    <a:off x="7052144" y="3837761"/>
                    <a:ext cx="226998" cy="226998"/>
                  </a:xfrm>
                  <a:prstGeom prst="ellipse">
                    <a:avLst/>
                  </a:prstGeom>
                  <a:grpFill/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6">
                      <a:shade val="15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+mj-lt"/>
                    </a:endParaRPr>
                  </a:p>
                </p:txBody>
              </p:sp>
              <p:sp>
                <p:nvSpPr>
                  <p:cNvPr id="248" name="Oval 247">
                    <a:extLst>
                      <a:ext uri="{FF2B5EF4-FFF2-40B4-BE49-F238E27FC236}">
                        <a16:creationId xmlns:a16="http://schemas.microsoft.com/office/drawing/2014/main" id="{4DFA5374-D47F-835D-30DE-CFB3B83C19F8}"/>
                      </a:ext>
                    </a:extLst>
                  </p:cNvPr>
                  <p:cNvSpPr/>
                  <p:nvPr/>
                </p:nvSpPr>
                <p:spPr>
                  <a:xfrm>
                    <a:off x="7052144" y="4412603"/>
                    <a:ext cx="226998" cy="226998"/>
                  </a:xfrm>
                  <a:prstGeom prst="ellipse">
                    <a:avLst/>
                  </a:prstGeom>
                  <a:grpFill/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6">
                      <a:shade val="15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+mj-lt"/>
                    </a:endParaRPr>
                  </a:p>
                </p:txBody>
              </p:sp>
              <p:cxnSp>
                <p:nvCxnSpPr>
                  <p:cNvPr id="249" name="Straight Connector 248">
                    <a:extLst>
                      <a:ext uri="{FF2B5EF4-FFF2-40B4-BE49-F238E27FC236}">
                        <a16:creationId xmlns:a16="http://schemas.microsoft.com/office/drawing/2014/main" id="{68727C54-17C3-CA1E-C618-B0D7AED14961}"/>
                      </a:ext>
                    </a:extLst>
                  </p:cNvPr>
                  <p:cNvCxnSpPr>
                    <a:cxnSpLocks/>
                    <a:endCxn id="247" idx="2"/>
                  </p:cNvCxnSpPr>
                  <p:nvPr/>
                </p:nvCxnSpPr>
                <p:spPr>
                  <a:xfrm>
                    <a:off x="6731116" y="3951260"/>
                    <a:ext cx="321028" cy="0"/>
                  </a:xfrm>
                  <a:prstGeom prst="line">
                    <a:avLst/>
                  </a:prstGeom>
                  <a:grpFill/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0" name="Straight Connector 249">
                    <a:extLst>
                      <a:ext uri="{FF2B5EF4-FFF2-40B4-BE49-F238E27FC236}">
                        <a16:creationId xmlns:a16="http://schemas.microsoft.com/office/drawing/2014/main" id="{437EE050-5C05-3556-164F-13E3BEFFCB90}"/>
                      </a:ext>
                    </a:extLst>
                  </p:cNvPr>
                  <p:cNvCxnSpPr>
                    <a:cxnSpLocks/>
                    <a:stCxn id="246" idx="6"/>
                    <a:endCxn id="248" idx="2"/>
                  </p:cNvCxnSpPr>
                  <p:nvPr/>
                </p:nvCxnSpPr>
                <p:spPr>
                  <a:xfrm rot="19013129">
                    <a:off x="6761169" y="4382764"/>
                    <a:ext cx="234348" cy="258292"/>
                  </a:xfrm>
                  <a:prstGeom prst="line">
                    <a:avLst/>
                  </a:prstGeom>
                  <a:grpFill/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1" name="Straight Connector 250">
                    <a:extLst>
                      <a:ext uri="{FF2B5EF4-FFF2-40B4-BE49-F238E27FC236}">
                        <a16:creationId xmlns:a16="http://schemas.microsoft.com/office/drawing/2014/main" id="{C5A30DB6-2A5E-D5F9-3B42-4E8836663FB6}"/>
                      </a:ext>
                    </a:extLst>
                  </p:cNvPr>
                  <p:cNvCxnSpPr>
                    <a:cxnSpLocks/>
                    <a:stCxn id="248" idx="0"/>
                    <a:endCxn id="247" idx="4"/>
                  </p:cNvCxnSpPr>
                  <p:nvPr/>
                </p:nvCxnSpPr>
                <p:spPr>
                  <a:xfrm flipV="1">
                    <a:off x="7165643" y="4064759"/>
                    <a:ext cx="0" cy="347844"/>
                  </a:xfrm>
                  <a:prstGeom prst="line">
                    <a:avLst/>
                  </a:prstGeom>
                  <a:grpFill/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2" name="Straight Connector 251">
                    <a:extLst>
                      <a:ext uri="{FF2B5EF4-FFF2-40B4-BE49-F238E27FC236}">
                        <a16:creationId xmlns:a16="http://schemas.microsoft.com/office/drawing/2014/main" id="{E291FFC6-00AF-D448-82DC-613D76186CD0}"/>
                      </a:ext>
                    </a:extLst>
                  </p:cNvPr>
                  <p:cNvCxnSpPr>
                    <a:cxnSpLocks/>
                    <a:stCxn id="246" idx="7"/>
                    <a:endCxn id="247" idx="3"/>
                  </p:cNvCxnSpPr>
                  <p:nvPr/>
                </p:nvCxnSpPr>
                <p:spPr>
                  <a:xfrm rot="19013129">
                    <a:off x="6595313" y="4223852"/>
                    <a:ext cx="566058" cy="1275"/>
                  </a:xfrm>
                  <a:prstGeom prst="line">
                    <a:avLst/>
                  </a:prstGeom>
                  <a:grpFill/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3" name="Straight Connector 252">
                    <a:extLst>
                      <a:ext uri="{FF2B5EF4-FFF2-40B4-BE49-F238E27FC236}">
                        <a16:creationId xmlns:a16="http://schemas.microsoft.com/office/drawing/2014/main" id="{C986260D-397A-7ED2-137E-4997A90B366A}"/>
                      </a:ext>
                    </a:extLst>
                  </p:cNvPr>
                  <p:cNvCxnSpPr>
                    <a:cxnSpLocks/>
                    <a:endCxn id="248" idx="1"/>
                  </p:cNvCxnSpPr>
                  <p:nvPr/>
                </p:nvCxnSpPr>
                <p:spPr>
                  <a:xfrm>
                    <a:off x="6697873" y="4031516"/>
                    <a:ext cx="387514" cy="414330"/>
                  </a:xfrm>
                  <a:prstGeom prst="line">
                    <a:avLst/>
                  </a:prstGeom>
                  <a:grpFill/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245" name="Straight Connector 244">
                  <a:extLst>
                    <a:ext uri="{FF2B5EF4-FFF2-40B4-BE49-F238E27FC236}">
                      <a16:creationId xmlns:a16="http://schemas.microsoft.com/office/drawing/2014/main" id="{90D8C566-451D-4B04-33D6-0ECC97AAA060}"/>
                    </a:ext>
                  </a:extLst>
                </p:cNvPr>
                <p:cNvCxnSpPr>
                  <a:cxnSpLocks/>
                  <a:stCxn id="246" idx="0"/>
                </p:cNvCxnSpPr>
                <p:nvPr/>
              </p:nvCxnSpPr>
              <p:spPr>
                <a:xfrm rot="19013129" flipV="1">
                  <a:off x="6485461" y="4116969"/>
                  <a:ext cx="237737" cy="215040"/>
                </a:xfrm>
                <a:prstGeom prst="line">
                  <a:avLst/>
                </a:prstGeom>
                <a:grpFill/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18" name="Group 217">
                <a:extLst>
                  <a:ext uri="{FF2B5EF4-FFF2-40B4-BE49-F238E27FC236}">
                    <a16:creationId xmlns:a16="http://schemas.microsoft.com/office/drawing/2014/main" id="{A0A8A7CD-3C21-9757-3AD9-CA4DC1F8C5E1}"/>
                  </a:ext>
                </a:extLst>
              </p:cNvPr>
              <p:cNvGrpSpPr/>
              <p:nvPr/>
            </p:nvGrpSpPr>
            <p:grpSpPr>
              <a:xfrm rot="2586871">
                <a:off x="7278934" y="3837034"/>
                <a:ext cx="793681" cy="803295"/>
                <a:chOff x="6485461" y="3837761"/>
                <a:chExt cx="793681" cy="803295"/>
              </a:xfrm>
              <a:grpFill/>
            </p:grpSpPr>
            <p:grpSp>
              <p:nvGrpSpPr>
                <p:cNvPr id="235" name="Group 234">
                  <a:extLst>
                    <a:ext uri="{FF2B5EF4-FFF2-40B4-BE49-F238E27FC236}">
                      <a16:creationId xmlns:a16="http://schemas.microsoft.com/office/drawing/2014/main" id="{9898E6B8-89D2-E967-B352-E2CE5B1875A9}"/>
                    </a:ext>
                  </a:extLst>
                </p:cNvPr>
                <p:cNvGrpSpPr/>
                <p:nvPr/>
              </p:nvGrpSpPr>
              <p:grpSpPr>
                <a:xfrm>
                  <a:off x="6595313" y="3837761"/>
                  <a:ext cx="683829" cy="803295"/>
                  <a:chOff x="6595313" y="3837761"/>
                  <a:chExt cx="683829" cy="803295"/>
                </a:xfrm>
                <a:grpFill/>
              </p:grpSpPr>
              <p:sp>
                <p:nvSpPr>
                  <p:cNvPr id="237" name="Oval 236">
                    <a:extLst>
                      <a:ext uri="{FF2B5EF4-FFF2-40B4-BE49-F238E27FC236}">
                        <a16:creationId xmlns:a16="http://schemas.microsoft.com/office/drawing/2014/main" id="{E731793E-0B97-B2C7-8AB5-BBCFD26CDF2A}"/>
                      </a:ext>
                    </a:extLst>
                  </p:cNvPr>
                  <p:cNvSpPr/>
                  <p:nvPr/>
                </p:nvSpPr>
                <p:spPr>
                  <a:xfrm>
                    <a:off x="7052144" y="3837761"/>
                    <a:ext cx="226998" cy="226998"/>
                  </a:xfrm>
                  <a:prstGeom prst="ellipse">
                    <a:avLst/>
                  </a:prstGeom>
                  <a:grpFill/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6">
                      <a:shade val="15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+mj-lt"/>
                    </a:endParaRPr>
                  </a:p>
                </p:txBody>
              </p:sp>
              <p:sp>
                <p:nvSpPr>
                  <p:cNvPr id="238" name="Oval 237">
                    <a:extLst>
                      <a:ext uri="{FF2B5EF4-FFF2-40B4-BE49-F238E27FC236}">
                        <a16:creationId xmlns:a16="http://schemas.microsoft.com/office/drawing/2014/main" id="{13320EFD-0829-4A8D-62B4-04B78F9C68A8}"/>
                      </a:ext>
                    </a:extLst>
                  </p:cNvPr>
                  <p:cNvSpPr/>
                  <p:nvPr/>
                </p:nvSpPr>
                <p:spPr>
                  <a:xfrm>
                    <a:off x="7052144" y="4412603"/>
                    <a:ext cx="226998" cy="226998"/>
                  </a:xfrm>
                  <a:prstGeom prst="ellipse">
                    <a:avLst/>
                  </a:prstGeom>
                  <a:grpFill/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6">
                      <a:shade val="15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+mj-lt"/>
                    </a:endParaRPr>
                  </a:p>
                </p:txBody>
              </p:sp>
              <p:cxnSp>
                <p:nvCxnSpPr>
                  <p:cNvPr id="239" name="Straight Connector 238">
                    <a:extLst>
                      <a:ext uri="{FF2B5EF4-FFF2-40B4-BE49-F238E27FC236}">
                        <a16:creationId xmlns:a16="http://schemas.microsoft.com/office/drawing/2014/main" id="{D0107B28-3674-5DD5-22F2-F149C44C8303}"/>
                      </a:ext>
                    </a:extLst>
                  </p:cNvPr>
                  <p:cNvCxnSpPr>
                    <a:cxnSpLocks/>
                    <a:endCxn id="237" idx="2"/>
                  </p:cNvCxnSpPr>
                  <p:nvPr/>
                </p:nvCxnSpPr>
                <p:spPr>
                  <a:xfrm>
                    <a:off x="6731116" y="3951260"/>
                    <a:ext cx="321028" cy="0"/>
                  </a:xfrm>
                  <a:prstGeom prst="line">
                    <a:avLst/>
                  </a:prstGeom>
                  <a:grpFill/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0" name="Straight Connector 239">
                    <a:extLst>
                      <a:ext uri="{FF2B5EF4-FFF2-40B4-BE49-F238E27FC236}">
                        <a16:creationId xmlns:a16="http://schemas.microsoft.com/office/drawing/2014/main" id="{F858A654-6B17-4418-58B8-706A333C7EC9}"/>
                      </a:ext>
                    </a:extLst>
                  </p:cNvPr>
                  <p:cNvCxnSpPr>
                    <a:cxnSpLocks/>
                    <a:endCxn id="238" idx="2"/>
                  </p:cNvCxnSpPr>
                  <p:nvPr/>
                </p:nvCxnSpPr>
                <p:spPr>
                  <a:xfrm rot="19013129">
                    <a:off x="6761169" y="4382764"/>
                    <a:ext cx="234348" cy="258292"/>
                  </a:xfrm>
                  <a:prstGeom prst="line">
                    <a:avLst/>
                  </a:prstGeom>
                  <a:grpFill/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1" name="Straight Connector 240">
                    <a:extLst>
                      <a:ext uri="{FF2B5EF4-FFF2-40B4-BE49-F238E27FC236}">
                        <a16:creationId xmlns:a16="http://schemas.microsoft.com/office/drawing/2014/main" id="{1832623E-0370-B103-39BC-9C0FE1898F95}"/>
                      </a:ext>
                    </a:extLst>
                  </p:cNvPr>
                  <p:cNvCxnSpPr>
                    <a:cxnSpLocks/>
                    <a:stCxn id="238" idx="0"/>
                    <a:endCxn id="237" idx="4"/>
                  </p:cNvCxnSpPr>
                  <p:nvPr/>
                </p:nvCxnSpPr>
                <p:spPr>
                  <a:xfrm flipV="1">
                    <a:off x="7165643" y="4064759"/>
                    <a:ext cx="0" cy="347844"/>
                  </a:xfrm>
                  <a:prstGeom prst="line">
                    <a:avLst/>
                  </a:prstGeom>
                  <a:grpFill/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2" name="Straight Connector 241">
                    <a:extLst>
                      <a:ext uri="{FF2B5EF4-FFF2-40B4-BE49-F238E27FC236}">
                        <a16:creationId xmlns:a16="http://schemas.microsoft.com/office/drawing/2014/main" id="{A9E858B9-FEFC-6572-F18A-44B6D23AE041}"/>
                      </a:ext>
                    </a:extLst>
                  </p:cNvPr>
                  <p:cNvCxnSpPr>
                    <a:cxnSpLocks/>
                    <a:endCxn id="237" idx="3"/>
                  </p:cNvCxnSpPr>
                  <p:nvPr/>
                </p:nvCxnSpPr>
                <p:spPr>
                  <a:xfrm rot="19013129">
                    <a:off x="6595313" y="4223852"/>
                    <a:ext cx="566058" cy="1275"/>
                  </a:xfrm>
                  <a:prstGeom prst="line">
                    <a:avLst/>
                  </a:prstGeom>
                  <a:grpFill/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3" name="Straight Connector 242">
                    <a:extLst>
                      <a:ext uri="{FF2B5EF4-FFF2-40B4-BE49-F238E27FC236}">
                        <a16:creationId xmlns:a16="http://schemas.microsoft.com/office/drawing/2014/main" id="{53CEC6C6-BD14-1040-A310-8E88621E70C9}"/>
                      </a:ext>
                    </a:extLst>
                  </p:cNvPr>
                  <p:cNvCxnSpPr>
                    <a:cxnSpLocks/>
                    <a:endCxn id="238" idx="1"/>
                  </p:cNvCxnSpPr>
                  <p:nvPr/>
                </p:nvCxnSpPr>
                <p:spPr>
                  <a:xfrm>
                    <a:off x="6697873" y="4031516"/>
                    <a:ext cx="387514" cy="414330"/>
                  </a:xfrm>
                  <a:prstGeom prst="line">
                    <a:avLst/>
                  </a:prstGeom>
                  <a:grpFill/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236" name="Straight Connector 235">
                  <a:extLst>
                    <a:ext uri="{FF2B5EF4-FFF2-40B4-BE49-F238E27FC236}">
                      <a16:creationId xmlns:a16="http://schemas.microsoft.com/office/drawing/2014/main" id="{6362A659-9E39-AA06-AFCA-310E6DAC27E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9013129" flipV="1">
                  <a:off x="6485461" y="4116969"/>
                  <a:ext cx="237737" cy="215040"/>
                </a:xfrm>
                <a:prstGeom prst="line">
                  <a:avLst/>
                </a:prstGeom>
                <a:grpFill/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19" name="Group 218">
                <a:extLst>
                  <a:ext uri="{FF2B5EF4-FFF2-40B4-BE49-F238E27FC236}">
                    <a16:creationId xmlns:a16="http://schemas.microsoft.com/office/drawing/2014/main" id="{7F4086F8-2D1F-F018-1EBF-98246F62549D}"/>
                  </a:ext>
                </a:extLst>
              </p:cNvPr>
              <p:cNvGrpSpPr/>
              <p:nvPr/>
            </p:nvGrpSpPr>
            <p:grpSpPr>
              <a:xfrm rot="2586871">
                <a:off x="8062594" y="3830129"/>
                <a:ext cx="793681" cy="803295"/>
                <a:chOff x="6485461" y="3837761"/>
                <a:chExt cx="793681" cy="803295"/>
              </a:xfrm>
              <a:grpFill/>
            </p:grpSpPr>
            <p:grpSp>
              <p:nvGrpSpPr>
                <p:cNvPr id="226" name="Group 225">
                  <a:extLst>
                    <a:ext uri="{FF2B5EF4-FFF2-40B4-BE49-F238E27FC236}">
                      <a16:creationId xmlns:a16="http://schemas.microsoft.com/office/drawing/2014/main" id="{70B3E462-236C-93F5-1E5A-ECF50E61E40E}"/>
                    </a:ext>
                  </a:extLst>
                </p:cNvPr>
                <p:cNvGrpSpPr/>
                <p:nvPr/>
              </p:nvGrpSpPr>
              <p:grpSpPr>
                <a:xfrm>
                  <a:off x="6595313" y="3837761"/>
                  <a:ext cx="683829" cy="803295"/>
                  <a:chOff x="6595313" y="3837761"/>
                  <a:chExt cx="683829" cy="803295"/>
                </a:xfrm>
                <a:grpFill/>
              </p:grpSpPr>
              <p:sp>
                <p:nvSpPr>
                  <p:cNvPr id="228" name="Oval 227">
                    <a:extLst>
                      <a:ext uri="{FF2B5EF4-FFF2-40B4-BE49-F238E27FC236}">
                        <a16:creationId xmlns:a16="http://schemas.microsoft.com/office/drawing/2014/main" id="{C732D2B7-28A6-BC3E-38F5-8FEC1EF96338}"/>
                      </a:ext>
                    </a:extLst>
                  </p:cNvPr>
                  <p:cNvSpPr/>
                  <p:nvPr/>
                </p:nvSpPr>
                <p:spPr>
                  <a:xfrm>
                    <a:off x="7052144" y="3837761"/>
                    <a:ext cx="226998" cy="226998"/>
                  </a:xfrm>
                  <a:prstGeom prst="ellipse">
                    <a:avLst/>
                  </a:prstGeom>
                  <a:grpFill/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6">
                      <a:shade val="15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+mj-lt"/>
                    </a:endParaRPr>
                  </a:p>
                </p:txBody>
              </p:sp>
              <p:sp>
                <p:nvSpPr>
                  <p:cNvPr id="229" name="Oval 228">
                    <a:extLst>
                      <a:ext uri="{FF2B5EF4-FFF2-40B4-BE49-F238E27FC236}">
                        <a16:creationId xmlns:a16="http://schemas.microsoft.com/office/drawing/2014/main" id="{5FF0B0C8-D749-0A70-E475-FED77E5B585F}"/>
                      </a:ext>
                    </a:extLst>
                  </p:cNvPr>
                  <p:cNvSpPr/>
                  <p:nvPr/>
                </p:nvSpPr>
                <p:spPr>
                  <a:xfrm>
                    <a:off x="7052144" y="4412603"/>
                    <a:ext cx="226998" cy="226998"/>
                  </a:xfrm>
                  <a:prstGeom prst="ellipse">
                    <a:avLst/>
                  </a:prstGeom>
                  <a:grpFill/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6">
                      <a:shade val="15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+mj-lt"/>
                    </a:endParaRPr>
                  </a:p>
                </p:txBody>
              </p:sp>
              <p:cxnSp>
                <p:nvCxnSpPr>
                  <p:cNvPr id="230" name="Straight Connector 229">
                    <a:extLst>
                      <a:ext uri="{FF2B5EF4-FFF2-40B4-BE49-F238E27FC236}">
                        <a16:creationId xmlns:a16="http://schemas.microsoft.com/office/drawing/2014/main" id="{C3BD64A7-DA4D-9D83-4AA3-7BA1C28F5ECC}"/>
                      </a:ext>
                    </a:extLst>
                  </p:cNvPr>
                  <p:cNvCxnSpPr>
                    <a:cxnSpLocks/>
                    <a:endCxn id="228" idx="2"/>
                  </p:cNvCxnSpPr>
                  <p:nvPr/>
                </p:nvCxnSpPr>
                <p:spPr>
                  <a:xfrm>
                    <a:off x="6731116" y="3951260"/>
                    <a:ext cx="321028" cy="0"/>
                  </a:xfrm>
                  <a:prstGeom prst="line">
                    <a:avLst/>
                  </a:prstGeom>
                  <a:grpFill/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1" name="Straight Connector 230">
                    <a:extLst>
                      <a:ext uri="{FF2B5EF4-FFF2-40B4-BE49-F238E27FC236}">
                        <a16:creationId xmlns:a16="http://schemas.microsoft.com/office/drawing/2014/main" id="{B51BEFF5-0BB9-9F3E-7C15-BB2868A5E3F8}"/>
                      </a:ext>
                    </a:extLst>
                  </p:cNvPr>
                  <p:cNvCxnSpPr>
                    <a:cxnSpLocks/>
                    <a:endCxn id="229" idx="2"/>
                  </p:cNvCxnSpPr>
                  <p:nvPr/>
                </p:nvCxnSpPr>
                <p:spPr>
                  <a:xfrm rot="19013129">
                    <a:off x="6761169" y="4382764"/>
                    <a:ext cx="234348" cy="258292"/>
                  </a:xfrm>
                  <a:prstGeom prst="line">
                    <a:avLst/>
                  </a:prstGeom>
                  <a:grpFill/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2" name="Straight Connector 231">
                    <a:extLst>
                      <a:ext uri="{FF2B5EF4-FFF2-40B4-BE49-F238E27FC236}">
                        <a16:creationId xmlns:a16="http://schemas.microsoft.com/office/drawing/2014/main" id="{84330E85-8B6B-6AD0-5F92-43312F70D63D}"/>
                      </a:ext>
                    </a:extLst>
                  </p:cNvPr>
                  <p:cNvCxnSpPr>
                    <a:cxnSpLocks/>
                    <a:stCxn id="229" idx="0"/>
                    <a:endCxn id="228" idx="4"/>
                  </p:cNvCxnSpPr>
                  <p:nvPr/>
                </p:nvCxnSpPr>
                <p:spPr>
                  <a:xfrm flipV="1">
                    <a:off x="7165643" y="4064759"/>
                    <a:ext cx="0" cy="347844"/>
                  </a:xfrm>
                  <a:prstGeom prst="line">
                    <a:avLst/>
                  </a:prstGeom>
                  <a:grpFill/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3" name="Straight Connector 232">
                    <a:extLst>
                      <a:ext uri="{FF2B5EF4-FFF2-40B4-BE49-F238E27FC236}">
                        <a16:creationId xmlns:a16="http://schemas.microsoft.com/office/drawing/2014/main" id="{4A365DB5-1420-856F-AF64-34F3E2B155AE}"/>
                      </a:ext>
                    </a:extLst>
                  </p:cNvPr>
                  <p:cNvCxnSpPr>
                    <a:cxnSpLocks/>
                    <a:endCxn id="228" idx="3"/>
                  </p:cNvCxnSpPr>
                  <p:nvPr/>
                </p:nvCxnSpPr>
                <p:spPr>
                  <a:xfrm rot="19013129">
                    <a:off x="6595313" y="4223852"/>
                    <a:ext cx="566058" cy="1275"/>
                  </a:xfrm>
                  <a:prstGeom prst="line">
                    <a:avLst/>
                  </a:prstGeom>
                  <a:grpFill/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4" name="Straight Connector 233">
                    <a:extLst>
                      <a:ext uri="{FF2B5EF4-FFF2-40B4-BE49-F238E27FC236}">
                        <a16:creationId xmlns:a16="http://schemas.microsoft.com/office/drawing/2014/main" id="{3AA93614-7C72-3E80-6D1A-00DFE8DCDC39}"/>
                      </a:ext>
                    </a:extLst>
                  </p:cNvPr>
                  <p:cNvCxnSpPr>
                    <a:cxnSpLocks/>
                    <a:endCxn id="229" idx="1"/>
                  </p:cNvCxnSpPr>
                  <p:nvPr/>
                </p:nvCxnSpPr>
                <p:spPr>
                  <a:xfrm>
                    <a:off x="6697873" y="4031516"/>
                    <a:ext cx="387514" cy="414330"/>
                  </a:xfrm>
                  <a:prstGeom prst="line">
                    <a:avLst/>
                  </a:prstGeom>
                  <a:grpFill/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227" name="Straight Connector 226">
                  <a:extLst>
                    <a:ext uri="{FF2B5EF4-FFF2-40B4-BE49-F238E27FC236}">
                      <a16:creationId xmlns:a16="http://schemas.microsoft.com/office/drawing/2014/main" id="{7C3D2C74-2240-2FAB-AD57-04E3EA3C183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9013129" flipV="1">
                  <a:off x="6485461" y="4116969"/>
                  <a:ext cx="237737" cy="215040"/>
                </a:xfrm>
                <a:prstGeom prst="line">
                  <a:avLst/>
                </a:prstGeom>
                <a:grpFill/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20" name="Group 219">
                <a:extLst>
                  <a:ext uri="{FF2B5EF4-FFF2-40B4-BE49-F238E27FC236}">
                    <a16:creationId xmlns:a16="http://schemas.microsoft.com/office/drawing/2014/main" id="{46E357C4-D109-0E03-FFB8-FAC5199ED94A}"/>
                  </a:ext>
                </a:extLst>
              </p:cNvPr>
              <p:cNvGrpSpPr/>
              <p:nvPr/>
            </p:nvGrpSpPr>
            <p:grpSpPr>
              <a:xfrm rot="2586871">
                <a:off x="8787905" y="3990488"/>
                <a:ext cx="793681" cy="609540"/>
                <a:chOff x="6485461" y="4031516"/>
                <a:chExt cx="793681" cy="609540"/>
              </a:xfrm>
              <a:grpFill/>
            </p:grpSpPr>
            <p:grpSp>
              <p:nvGrpSpPr>
                <p:cNvPr id="221" name="Group 220">
                  <a:extLst>
                    <a:ext uri="{FF2B5EF4-FFF2-40B4-BE49-F238E27FC236}">
                      <a16:creationId xmlns:a16="http://schemas.microsoft.com/office/drawing/2014/main" id="{5D8D1E5E-7F91-3E80-0007-09272B42414A}"/>
                    </a:ext>
                  </a:extLst>
                </p:cNvPr>
                <p:cNvGrpSpPr/>
                <p:nvPr/>
              </p:nvGrpSpPr>
              <p:grpSpPr>
                <a:xfrm>
                  <a:off x="6697873" y="4031516"/>
                  <a:ext cx="581269" cy="609540"/>
                  <a:chOff x="6697873" y="4031516"/>
                  <a:chExt cx="581269" cy="609540"/>
                </a:xfrm>
                <a:grpFill/>
              </p:grpSpPr>
              <p:sp>
                <p:nvSpPr>
                  <p:cNvPr id="223" name="Oval 222">
                    <a:extLst>
                      <a:ext uri="{FF2B5EF4-FFF2-40B4-BE49-F238E27FC236}">
                        <a16:creationId xmlns:a16="http://schemas.microsoft.com/office/drawing/2014/main" id="{8E880AB0-FD9B-D62C-6170-1EE97BE2F70F}"/>
                      </a:ext>
                    </a:extLst>
                  </p:cNvPr>
                  <p:cNvSpPr/>
                  <p:nvPr/>
                </p:nvSpPr>
                <p:spPr>
                  <a:xfrm>
                    <a:off x="7052144" y="4412603"/>
                    <a:ext cx="226998" cy="226998"/>
                  </a:xfrm>
                  <a:prstGeom prst="ellipse">
                    <a:avLst/>
                  </a:prstGeom>
                  <a:grpFill/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6">
                      <a:shade val="15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+mj-lt"/>
                    </a:endParaRPr>
                  </a:p>
                </p:txBody>
              </p:sp>
              <p:cxnSp>
                <p:nvCxnSpPr>
                  <p:cNvPr id="224" name="Straight Connector 223">
                    <a:extLst>
                      <a:ext uri="{FF2B5EF4-FFF2-40B4-BE49-F238E27FC236}">
                        <a16:creationId xmlns:a16="http://schemas.microsoft.com/office/drawing/2014/main" id="{F85D2245-35E2-FAC5-E83C-13451B05683C}"/>
                      </a:ext>
                    </a:extLst>
                  </p:cNvPr>
                  <p:cNvCxnSpPr>
                    <a:cxnSpLocks/>
                    <a:endCxn id="223" idx="2"/>
                  </p:cNvCxnSpPr>
                  <p:nvPr/>
                </p:nvCxnSpPr>
                <p:spPr>
                  <a:xfrm rot="19013129">
                    <a:off x="6761169" y="4382764"/>
                    <a:ext cx="234348" cy="258292"/>
                  </a:xfrm>
                  <a:prstGeom prst="line">
                    <a:avLst/>
                  </a:prstGeom>
                  <a:grpFill/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5" name="Straight Connector 224">
                    <a:extLst>
                      <a:ext uri="{FF2B5EF4-FFF2-40B4-BE49-F238E27FC236}">
                        <a16:creationId xmlns:a16="http://schemas.microsoft.com/office/drawing/2014/main" id="{68F3C78C-1A44-6070-A337-96A04BE1D5AC}"/>
                      </a:ext>
                    </a:extLst>
                  </p:cNvPr>
                  <p:cNvCxnSpPr>
                    <a:cxnSpLocks/>
                    <a:endCxn id="223" idx="1"/>
                  </p:cNvCxnSpPr>
                  <p:nvPr/>
                </p:nvCxnSpPr>
                <p:spPr>
                  <a:xfrm>
                    <a:off x="6697873" y="4031516"/>
                    <a:ext cx="387514" cy="414330"/>
                  </a:xfrm>
                  <a:prstGeom prst="line">
                    <a:avLst/>
                  </a:prstGeom>
                  <a:grpFill/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222" name="Straight Connector 221">
                  <a:extLst>
                    <a:ext uri="{FF2B5EF4-FFF2-40B4-BE49-F238E27FC236}">
                      <a16:creationId xmlns:a16="http://schemas.microsoft.com/office/drawing/2014/main" id="{04936C06-233E-64F5-093E-0E79D6C4DF1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9013129" flipV="1">
                  <a:off x="6485461" y="4116969"/>
                  <a:ext cx="237737" cy="215040"/>
                </a:xfrm>
                <a:prstGeom prst="line">
                  <a:avLst/>
                </a:prstGeom>
                <a:grpFill/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315" name="Group 314">
            <a:extLst>
              <a:ext uri="{FF2B5EF4-FFF2-40B4-BE49-F238E27FC236}">
                <a16:creationId xmlns:a16="http://schemas.microsoft.com/office/drawing/2014/main" id="{77BA51FD-0C72-7F04-30A2-7265EEC3CCEB}"/>
              </a:ext>
            </a:extLst>
          </p:cNvPr>
          <p:cNvGrpSpPr/>
          <p:nvPr/>
        </p:nvGrpSpPr>
        <p:grpSpPr>
          <a:xfrm>
            <a:off x="6492458" y="5248181"/>
            <a:ext cx="1267458" cy="1279059"/>
            <a:chOff x="9578888" y="3937174"/>
            <a:chExt cx="1618706" cy="1633520"/>
          </a:xfrm>
          <a:solidFill>
            <a:schemeClr val="bg1">
              <a:lumMod val="65000"/>
            </a:schemeClr>
          </a:solidFill>
        </p:grpSpPr>
        <p:sp>
          <p:nvSpPr>
            <p:cNvPr id="316" name="Oval 315">
              <a:extLst>
                <a:ext uri="{FF2B5EF4-FFF2-40B4-BE49-F238E27FC236}">
                  <a16:creationId xmlns:a16="http://schemas.microsoft.com/office/drawing/2014/main" id="{1BD8E283-A8FF-672E-3321-B65D99291B1C}"/>
                </a:ext>
              </a:extLst>
            </p:cNvPr>
            <p:cNvSpPr/>
            <p:nvPr/>
          </p:nvSpPr>
          <p:spPr>
            <a:xfrm>
              <a:off x="9578888" y="3937174"/>
              <a:ext cx="148771" cy="148771"/>
            </a:xfrm>
            <a:prstGeom prst="ellipse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317" name="Oval 316">
              <a:extLst>
                <a:ext uri="{FF2B5EF4-FFF2-40B4-BE49-F238E27FC236}">
                  <a16:creationId xmlns:a16="http://schemas.microsoft.com/office/drawing/2014/main" id="{6C36FFEC-13D1-4F61-0A70-6243B0C44530}"/>
                </a:ext>
              </a:extLst>
            </p:cNvPr>
            <p:cNvSpPr/>
            <p:nvPr/>
          </p:nvSpPr>
          <p:spPr>
            <a:xfrm>
              <a:off x="9578888" y="4304616"/>
              <a:ext cx="148771" cy="148771"/>
            </a:xfrm>
            <a:prstGeom prst="ellipse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318" name="Oval 317">
              <a:extLst>
                <a:ext uri="{FF2B5EF4-FFF2-40B4-BE49-F238E27FC236}">
                  <a16:creationId xmlns:a16="http://schemas.microsoft.com/office/drawing/2014/main" id="{C86E7265-CE15-F831-C141-5157BDA2D9D6}"/>
                </a:ext>
              </a:extLst>
            </p:cNvPr>
            <p:cNvSpPr/>
            <p:nvPr/>
          </p:nvSpPr>
          <p:spPr>
            <a:xfrm>
              <a:off x="9946763" y="3937174"/>
              <a:ext cx="148771" cy="148771"/>
            </a:xfrm>
            <a:prstGeom prst="ellipse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319" name="Oval 318">
              <a:extLst>
                <a:ext uri="{FF2B5EF4-FFF2-40B4-BE49-F238E27FC236}">
                  <a16:creationId xmlns:a16="http://schemas.microsoft.com/office/drawing/2014/main" id="{30170F9B-BE2E-5EEF-0DA6-16BEB1DC7D1D}"/>
                </a:ext>
              </a:extLst>
            </p:cNvPr>
            <p:cNvSpPr/>
            <p:nvPr/>
          </p:nvSpPr>
          <p:spPr>
            <a:xfrm>
              <a:off x="9946763" y="4304618"/>
              <a:ext cx="148771" cy="148771"/>
            </a:xfrm>
            <a:prstGeom prst="ellipse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cxnSp>
          <p:nvCxnSpPr>
            <p:cNvPr id="320" name="Straight Connector 319">
              <a:extLst>
                <a:ext uri="{FF2B5EF4-FFF2-40B4-BE49-F238E27FC236}">
                  <a16:creationId xmlns:a16="http://schemas.microsoft.com/office/drawing/2014/main" id="{4CF6E754-79A0-56C0-806D-BCEEB85E46F2}"/>
                </a:ext>
              </a:extLst>
            </p:cNvPr>
            <p:cNvCxnSpPr>
              <a:cxnSpLocks/>
              <a:stCxn id="316" idx="6"/>
              <a:endCxn id="318" idx="2"/>
            </p:cNvCxnSpPr>
            <p:nvPr/>
          </p:nvCxnSpPr>
          <p:spPr>
            <a:xfrm>
              <a:off x="9727659" y="4011560"/>
              <a:ext cx="219104" cy="0"/>
            </a:xfrm>
            <a:prstGeom prst="line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1" name="Straight Connector 320">
              <a:extLst>
                <a:ext uri="{FF2B5EF4-FFF2-40B4-BE49-F238E27FC236}">
                  <a16:creationId xmlns:a16="http://schemas.microsoft.com/office/drawing/2014/main" id="{64E17C75-4A6F-7D94-D174-00D73BABAFA5}"/>
                </a:ext>
              </a:extLst>
            </p:cNvPr>
            <p:cNvCxnSpPr>
              <a:cxnSpLocks/>
              <a:stCxn id="317" idx="6"/>
              <a:endCxn id="319" idx="2"/>
            </p:cNvCxnSpPr>
            <p:nvPr/>
          </p:nvCxnSpPr>
          <p:spPr>
            <a:xfrm>
              <a:off x="9727659" y="4379002"/>
              <a:ext cx="219104" cy="2"/>
            </a:xfrm>
            <a:prstGeom prst="line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2" name="Straight Connector 321">
              <a:extLst>
                <a:ext uri="{FF2B5EF4-FFF2-40B4-BE49-F238E27FC236}">
                  <a16:creationId xmlns:a16="http://schemas.microsoft.com/office/drawing/2014/main" id="{EBBA170D-10CE-F9D0-8719-E47F05BBBEF7}"/>
                </a:ext>
              </a:extLst>
            </p:cNvPr>
            <p:cNvCxnSpPr>
              <a:cxnSpLocks/>
              <a:stCxn id="319" idx="0"/>
              <a:endCxn id="318" idx="4"/>
            </p:cNvCxnSpPr>
            <p:nvPr/>
          </p:nvCxnSpPr>
          <p:spPr>
            <a:xfrm flipV="1">
              <a:off x="10021149" y="4085945"/>
              <a:ext cx="0" cy="218673"/>
            </a:xfrm>
            <a:prstGeom prst="line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3" name="Straight Connector 322">
              <a:extLst>
                <a:ext uri="{FF2B5EF4-FFF2-40B4-BE49-F238E27FC236}">
                  <a16:creationId xmlns:a16="http://schemas.microsoft.com/office/drawing/2014/main" id="{91C5DC44-7B73-714F-3E9F-BE82E98AC0F7}"/>
                </a:ext>
              </a:extLst>
            </p:cNvPr>
            <p:cNvCxnSpPr>
              <a:cxnSpLocks/>
              <a:stCxn id="317" idx="0"/>
              <a:endCxn id="316" idx="4"/>
            </p:cNvCxnSpPr>
            <p:nvPr/>
          </p:nvCxnSpPr>
          <p:spPr>
            <a:xfrm flipV="1">
              <a:off x="9653274" y="4085945"/>
              <a:ext cx="0" cy="218671"/>
            </a:xfrm>
            <a:prstGeom prst="line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24" name="Oval 323">
              <a:extLst>
                <a:ext uri="{FF2B5EF4-FFF2-40B4-BE49-F238E27FC236}">
                  <a16:creationId xmlns:a16="http://schemas.microsoft.com/office/drawing/2014/main" id="{69BD4A09-D8D8-9D6B-BC4C-31C95F4AE457}"/>
                </a:ext>
              </a:extLst>
            </p:cNvPr>
            <p:cNvSpPr/>
            <p:nvPr/>
          </p:nvSpPr>
          <p:spPr>
            <a:xfrm>
              <a:off x="9578888" y="4673918"/>
              <a:ext cx="148771" cy="148771"/>
            </a:xfrm>
            <a:prstGeom prst="ellipse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325" name="Oval 324">
              <a:extLst>
                <a:ext uri="{FF2B5EF4-FFF2-40B4-BE49-F238E27FC236}">
                  <a16:creationId xmlns:a16="http://schemas.microsoft.com/office/drawing/2014/main" id="{D065C537-31C0-F6DF-6CE8-FF55AAA9C80F}"/>
                </a:ext>
              </a:extLst>
            </p:cNvPr>
            <p:cNvSpPr/>
            <p:nvPr/>
          </p:nvSpPr>
          <p:spPr>
            <a:xfrm>
              <a:off x="9946763" y="4673920"/>
              <a:ext cx="148771" cy="148771"/>
            </a:xfrm>
            <a:prstGeom prst="ellipse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cxnSp>
          <p:nvCxnSpPr>
            <p:cNvPr id="326" name="Straight Connector 325">
              <a:extLst>
                <a:ext uri="{FF2B5EF4-FFF2-40B4-BE49-F238E27FC236}">
                  <a16:creationId xmlns:a16="http://schemas.microsoft.com/office/drawing/2014/main" id="{AC3DC0D4-CF56-AEBE-4CB5-D65577DE4659}"/>
                </a:ext>
              </a:extLst>
            </p:cNvPr>
            <p:cNvCxnSpPr>
              <a:cxnSpLocks/>
              <a:stCxn id="324" idx="6"/>
              <a:endCxn id="325" idx="2"/>
            </p:cNvCxnSpPr>
            <p:nvPr/>
          </p:nvCxnSpPr>
          <p:spPr>
            <a:xfrm>
              <a:off x="9727659" y="4748304"/>
              <a:ext cx="219104" cy="2"/>
            </a:xfrm>
            <a:prstGeom prst="line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7" name="Straight Connector 326">
              <a:extLst>
                <a:ext uri="{FF2B5EF4-FFF2-40B4-BE49-F238E27FC236}">
                  <a16:creationId xmlns:a16="http://schemas.microsoft.com/office/drawing/2014/main" id="{A733F300-4F2C-34EF-C2D0-F406E87BF310}"/>
                </a:ext>
              </a:extLst>
            </p:cNvPr>
            <p:cNvCxnSpPr>
              <a:cxnSpLocks/>
              <a:stCxn id="325" idx="0"/>
            </p:cNvCxnSpPr>
            <p:nvPr/>
          </p:nvCxnSpPr>
          <p:spPr>
            <a:xfrm flipV="1">
              <a:off x="10021149" y="4455248"/>
              <a:ext cx="0" cy="218673"/>
            </a:xfrm>
            <a:prstGeom prst="line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8" name="Straight Connector 327">
              <a:extLst>
                <a:ext uri="{FF2B5EF4-FFF2-40B4-BE49-F238E27FC236}">
                  <a16:creationId xmlns:a16="http://schemas.microsoft.com/office/drawing/2014/main" id="{E1D69A80-AF10-C946-8F86-704C5D9C9659}"/>
                </a:ext>
              </a:extLst>
            </p:cNvPr>
            <p:cNvCxnSpPr>
              <a:cxnSpLocks/>
              <a:stCxn id="324" idx="7"/>
            </p:cNvCxnSpPr>
            <p:nvPr/>
          </p:nvCxnSpPr>
          <p:spPr>
            <a:xfrm flipV="1">
              <a:off x="9705872" y="4433460"/>
              <a:ext cx="262678" cy="262245"/>
            </a:xfrm>
            <a:prstGeom prst="line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9" name="Straight Connector 328">
              <a:extLst>
                <a:ext uri="{FF2B5EF4-FFF2-40B4-BE49-F238E27FC236}">
                  <a16:creationId xmlns:a16="http://schemas.microsoft.com/office/drawing/2014/main" id="{8ECF1A36-0F46-D746-D64C-DCDF42741F33}"/>
                </a:ext>
              </a:extLst>
            </p:cNvPr>
            <p:cNvCxnSpPr>
              <a:cxnSpLocks/>
              <a:endCxn id="325" idx="1"/>
            </p:cNvCxnSpPr>
            <p:nvPr/>
          </p:nvCxnSpPr>
          <p:spPr>
            <a:xfrm>
              <a:off x="9705872" y="4433460"/>
              <a:ext cx="262678" cy="262247"/>
            </a:xfrm>
            <a:prstGeom prst="line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0" name="Straight Connector 329">
              <a:extLst>
                <a:ext uri="{FF2B5EF4-FFF2-40B4-BE49-F238E27FC236}">
                  <a16:creationId xmlns:a16="http://schemas.microsoft.com/office/drawing/2014/main" id="{64A284C8-D875-EB88-22F2-DF4AA9AA12D7}"/>
                </a:ext>
              </a:extLst>
            </p:cNvPr>
            <p:cNvCxnSpPr>
              <a:cxnSpLocks/>
              <a:stCxn id="324" idx="0"/>
            </p:cNvCxnSpPr>
            <p:nvPr/>
          </p:nvCxnSpPr>
          <p:spPr>
            <a:xfrm flipV="1">
              <a:off x="9653274" y="4455248"/>
              <a:ext cx="0" cy="218671"/>
            </a:xfrm>
            <a:prstGeom prst="line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31" name="Oval 330">
              <a:extLst>
                <a:ext uri="{FF2B5EF4-FFF2-40B4-BE49-F238E27FC236}">
                  <a16:creationId xmlns:a16="http://schemas.microsoft.com/office/drawing/2014/main" id="{D35D23CD-EC41-A1D9-A183-EEEE47838AE9}"/>
                </a:ext>
              </a:extLst>
            </p:cNvPr>
            <p:cNvSpPr/>
            <p:nvPr/>
          </p:nvSpPr>
          <p:spPr>
            <a:xfrm>
              <a:off x="9578888" y="5043999"/>
              <a:ext cx="148771" cy="148771"/>
            </a:xfrm>
            <a:prstGeom prst="ellipse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332" name="Oval 331">
              <a:extLst>
                <a:ext uri="{FF2B5EF4-FFF2-40B4-BE49-F238E27FC236}">
                  <a16:creationId xmlns:a16="http://schemas.microsoft.com/office/drawing/2014/main" id="{944DBBC2-E6E5-B68D-19E4-052D57F09458}"/>
                </a:ext>
              </a:extLst>
            </p:cNvPr>
            <p:cNvSpPr/>
            <p:nvPr/>
          </p:nvSpPr>
          <p:spPr>
            <a:xfrm>
              <a:off x="9946763" y="5044001"/>
              <a:ext cx="148771" cy="148771"/>
            </a:xfrm>
            <a:prstGeom prst="ellipse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cxnSp>
          <p:nvCxnSpPr>
            <p:cNvPr id="333" name="Straight Connector 332">
              <a:extLst>
                <a:ext uri="{FF2B5EF4-FFF2-40B4-BE49-F238E27FC236}">
                  <a16:creationId xmlns:a16="http://schemas.microsoft.com/office/drawing/2014/main" id="{2E95B226-C393-A897-7696-BA016FEBE776}"/>
                </a:ext>
              </a:extLst>
            </p:cNvPr>
            <p:cNvCxnSpPr>
              <a:cxnSpLocks/>
              <a:stCxn id="331" idx="6"/>
              <a:endCxn id="332" idx="2"/>
            </p:cNvCxnSpPr>
            <p:nvPr/>
          </p:nvCxnSpPr>
          <p:spPr>
            <a:xfrm>
              <a:off x="9727659" y="5118385"/>
              <a:ext cx="219104" cy="2"/>
            </a:xfrm>
            <a:prstGeom prst="line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4" name="Straight Connector 333">
              <a:extLst>
                <a:ext uri="{FF2B5EF4-FFF2-40B4-BE49-F238E27FC236}">
                  <a16:creationId xmlns:a16="http://schemas.microsoft.com/office/drawing/2014/main" id="{4D7D484E-B050-1BF1-1F71-8FAEC0EA2AA9}"/>
                </a:ext>
              </a:extLst>
            </p:cNvPr>
            <p:cNvCxnSpPr>
              <a:cxnSpLocks/>
              <a:stCxn id="332" idx="0"/>
            </p:cNvCxnSpPr>
            <p:nvPr/>
          </p:nvCxnSpPr>
          <p:spPr>
            <a:xfrm flipV="1">
              <a:off x="10021149" y="4825329"/>
              <a:ext cx="0" cy="218673"/>
            </a:xfrm>
            <a:prstGeom prst="line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5" name="Straight Connector 334">
              <a:extLst>
                <a:ext uri="{FF2B5EF4-FFF2-40B4-BE49-F238E27FC236}">
                  <a16:creationId xmlns:a16="http://schemas.microsoft.com/office/drawing/2014/main" id="{10B3976D-A209-20C5-A7A3-1EF16AEB1DFB}"/>
                </a:ext>
              </a:extLst>
            </p:cNvPr>
            <p:cNvCxnSpPr>
              <a:cxnSpLocks/>
              <a:stCxn id="331" idx="7"/>
            </p:cNvCxnSpPr>
            <p:nvPr/>
          </p:nvCxnSpPr>
          <p:spPr>
            <a:xfrm flipV="1">
              <a:off x="9705872" y="4803541"/>
              <a:ext cx="262678" cy="262245"/>
            </a:xfrm>
            <a:prstGeom prst="line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6" name="Straight Connector 335">
              <a:extLst>
                <a:ext uri="{FF2B5EF4-FFF2-40B4-BE49-F238E27FC236}">
                  <a16:creationId xmlns:a16="http://schemas.microsoft.com/office/drawing/2014/main" id="{EB9870BF-7DAC-1633-86DB-5EB01A442E56}"/>
                </a:ext>
              </a:extLst>
            </p:cNvPr>
            <p:cNvCxnSpPr>
              <a:cxnSpLocks/>
              <a:endCxn id="332" idx="1"/>
            </p:cNvCxnSpPr>
            <p:nvPr/>
          </p:nvCxnSpPr>
          <p:spPr>
            <a:xfrm>
              <a:off x="9705872" y="4803541"/>
              <a:ext cx="262678" cy="262247"/>
            </a:xfrm>
            <a:prstGeom prst="line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7" name="Straight Connector 336">
              <a:extLst>
                <a:ext uri="{FF2B5EF4-FFF2-40B4-BE49-F238E27FC236}">
                  <a16:creationId xmlns:a16="http://schemas.microsoft.com/office/drawing/2014/main" id="{A8639FFE-E754-1068-EAB0-13171CE8385D}"/>
                </a:ext>
              </a:extLst>
            </p:cNvPr>
            <p:cNvCxnSpPr>
              <a:cxnSpLocks/>
              <a:stCxn id="331" idx="0"/>
            </p:cNvCxnSpPr>
            <p:nvPr/>
          </p:nvCxnSpPr>
          <p:spPr>
            <a:xfrm flipV="1">
              <a:off x="9653274" y="4825329"/>
              <a:ext cx="0" cy="218671"/>
            </a:xfrm>
            <a:prstGeom prst="line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38" name="Oval 337">
              <a:extLst>
                <a:ext uri="{FF2B5EF4-FFF2-40B4-BE49-F238E27FC236}">
                  <a16:creationId xmlns:a16="http://schemas.microsoft.com/office/drawing/2014/main" id="{F4CDBDCE-ED7E-8348-1DFF-926DA237A814}"/>
                </a:ext>
              </a:extLst>
            </p:cNvPr>
            <p:cNvSpPr/>
            <p:nvPr/>
          </p:nvSpPr>
          <p:spPr>
            <a:xfrm>
              <a:off x="9578888" y="5407481"/>
              <a:ext cx="148771" cy="148771"/>
            </a:xfrm>
            <a:prstGeom prst="ellipse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339" name="Oval 338">
              <a:extLst>
                <a:ext uri="{FF2B5EF4-FFF2-40B4-BE49-F238E27FC236}">
                  <a16:creationId xmlns:a16="http://schemas.microsoft.com/office/drawing/2014/main" id="{A3D82AE1-2679-4E0B-F71F-69556BF2EA54}"/>
                </a:ext>
              </a:extLst>
            </p:cNvPr>
            <p:cNvSpPr/>
            <p:nvPr/>
          </p:nvSpPr>
          <p:spPr>
            <a:xfrm>
              <a:off x="9946763" y="5407483"/>
              <a:ext cx="148771" cy="148771"/>
            </a:xfrm>
            <a:prstGeom prst="ellipse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cxnSp>
          <p:nvCxnSpPr>
            <p:cNvPr id="340" name="Straight Connector 339">
              <a:extLst>
                <a:ext uri="{FF2B5EF4-FFF2-40B4-BE49-F238E27FC236}">
                  <a16:creationId xmlns:a16="http://schemas.microsoft.com/office/drawing/2014/main" id="{0C08E67D-3AE4-00DD-F50D-FD58D42F230C}"/>
                </a:ext>
              </a:extLst>
            </p:cNvPr>
            <p:cNvCxnSpPr>
              <a:cxnSpLocks/>
              <a:stCxn id="338" idx="6"/>
              <a:endCxn id="339" idx="2"/>
            </p:cNvCxnSpPr>
            <p:nvPr/>
          </p:nvCxnSpPr>
          <p:spPr>
            <a:xfrm>
              <a:off x="9727659" y="5481867"/>
              <a:ext cx="219104" cy="2"/>
            </a:xfrm>
            <a:prstGeom prst="line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1" name="Straight Connector 340">
              <a:extLst>
                <a:ext uri="{FF2B5EF4-FFF2-40B4-BE49-F238E27FC236}">
                  <a16:creationId xmlns:a16="http://schemas.microsoft.com/office/drawing/2014/main" id="{972FA516-0E3F-0A60-B320-D1EAFCC3D814}"/>
                </a:ext>
              </a:extLst>
            </p:cNvPr>
            <p:cNvCxnSpPr>
              <a:cxnSpLocks/>
              <a:stCxn id="339" idx="0"/>
            </p:cNvCxnSpPr>
            <p:nvPr/>
          </p:nvCxnSpPr>
          <p:spPr>
            <a:xfrm flipV="1">
              <a:off x="10021149" y="5188811"/>
              <a:ext cx="0" cy="218673"/>
            </a:xfrm>
            <a:prstGeom prst="line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2" name="Straight Connector 341">
              <a:extLst>
                <a:ext uri="{FF2B5EF4-FFF2-40B4-BE49-F238E27FC236}">
                  <a16:creationId xmlns:a16="http://schemas.microsoft.com/office/drawing/2014/main" id="{195CE7AF-794A-2AB7-8DFE-80D36C948E37}"/>
                </a:ext>
              </a:extLst>
            </p:cNvPr>
            <p:cNvCxnSpPr>
              <a:cxnSpLocks/>
              <a:stCxn id="338" idx="0"/>
            </p:cNvCxnSpPr>
            <p:nvPr/>
          </p:nvCxnSpPr>
          <p:spPr>
            <a:xfrm flipV="1">
              <a:off x="9653274" y="5188811"/>
              <a:ext cx="0" cy="218671"/>
            </a:xfrm>
            <a:prstGeom prst="line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43" name="Oval 342">
              <a:extLst>
                <a:ext uri="{FF2B5EF4-FFF2-40B4-BE49-F238E27FC236}">
                  <a16:creationId xmlns:a16="http://schemas.microsoft.com/office/drawing/2014/main" id="{94FECFEB-9070-90DB-399B-0D9E892925E7}"/>
                </a:ext>
              </a:extLst>
            </p:cNvPr>
            <p:cNvSpPr/>
            <p:nvPr/>
          </p:nvSpPr>
          <p:spPr>
            <a:xfrm>
              <a:off x="10313685" y="3939033"/>
              <a:ext cx="148771" cy="148771"/>
            </a:xfrm>
            <a:prstGeom prst="ellipse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344" name="Oval 343">
              <a:extLst>
                <a:ext uri="{FF2B5EF4-FFF2-40B4-BE49-F238E27FC236}">
                  <a16:creationId xmlns:a16="http://schemas.microsoft.com/office/drawing/2014/main" id="{19C21BF2-9A02-C664-AD4E-16CCA6C5F11C}"/>
                </a:ext>
              </a:extLst>
            </p:cNvPr>
            <p:cNvSpPr/>
            <p:nvPr/>
          </p:nvSpPr>
          <p:spPr>
            <a:xfrm>
              <a:off x="10313685" y="4306477"/>
              <a:ext cx="148771" cy="148771"/>
            </a:xfrm>
            <a:prstGeom prst="ellipse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cxnSp>
          <p:nvCxnSpPr>
            <p:cNvPr id="345" name="Straight Connector 344">
              <a:extLst>
                <a:ext uri="{FF2B5EF4-FFF2-40B4-BE49-F238E27FC236}">
                  <a16:creationId xmlns:a16="http://schemas.microsoft.com/office/drawing/2014/main" id="{B0BD2B8A-C898-4B96-AB88-F10E9DAFD6FD}"/>
                </a:ext>
              </a:extLst>
            </p:cNvPr>
            <p:cNvCxnSpPr>
              <a:cxnSpLocks/>
              <a:endCxn id="343" idx="2"/>
            </p:cNvCxnSpPr>
            <p:nvPr/>
          </p:nvCxnSpPr>
          <p:spPr>
            <a:xfrm>
              <a:off x="10094581" y="4013419"/>
              <a:ext cx="219104" cy="0"/>
            </a:xfrm>
            <a:prstGeom prst="line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6" name="Straight Connector 345">
              <a:extLst>
                <a:ext uri="{FF2B5EF4-FFF2-40B4-BE49-F238E27FC236}">
                  <a16:creationId xmlns:a16="http://schemas.microsoft.com/office/drawing/2014/main" id="{B10DE7C0-AC98-3003-A302-EE6162688D1C}"/>
                </a:ext>
              </a:extLst>
            </p:cNvPr>
            <p:cNvCxnSpPr>
              <a:cxnSpLocks/>
              <a:endCxn id="344" idx="2"/>
            </p:cNvCxnSpPr>
            <p:nvPr/>
          </p:nvCxnSpPr>
          <p:spPr>
            <a:xfrm>
              <a:off x="10094581" y="4380861"/>
              <a:ext cx="219104" cy="2"/>
            </a:xfrm>
            <a:prstGeom prst="line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7" name="Straight Connector 346">
              <a:extLst>
                <a:ext uri="{FF2B5EF4-FFF2-40B4-BE49-F238E27FC236}">
                  <a16:creationId xmlns:a16="http://schemas.microsoft.com/office/drawing/2014/main" id="{2BCF4E64-94B3-E2E4-9D56-72D29B0D917E}"/>
                </a:ext>
              </a:extLst>
            </p:cNvPr>
            <p:cNvCxnSpPr>
              <a:cxnSpLocks/>
              <a:stCxn id="344" idx="0"/>
              <a:endCxn id="343" idx="4"/>
            </p:cNvCxnSpPr>
            <p:nvPr/>
          </p:nvCxnSpPr>
          <p:spPr>
            <a:xfrm flipV="1">
              <a:off x="10388071" y="4087804"/>
              <a:ext cx="0" cy="218673"/>
            </a:xfrm>
            <a:prstGeom prst="line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8" name="Straight Connector 347">
              <a:extLst>
                <a:ext uri="{FF2B5EF4-FFF2-40B4-BE49-F238E27FC236}">
                  <a16:creationId xmlns:a16="http://schemas.microsoft.com/office/drawing/2014/main" id="{AF30D783-53B1-AC19-E103-A9104C3B9766}"/>
                </a:ext>
              </a:extLst>
            </p:cNvPr>
            <p:cNvCxnSpPr>
              <a:cxnSpLocks/>
              <a:endCxn id="343" idx="3"/>
            </p:cNvCxnSpPr>
            <p:nvPr/>
          </p:nvCxnSpPr>
          <p:spPr>
            <a:xfrm flipV="1">
              <a:off x="10072794" y="4066017"/>
              <a:ext cx="262678" cy="262245"/>
            </a:xfrm>
            <a:prstGeom prst="line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9" name="Straight Connector 348">
              <a:extLst>
                <a:ext uri="{FF2B5EF4-FFF2-40B4-BE49-F238E27FC236}">
                  <a16:creationId xmlns:a16="http://schemas.microsoft.com/office/drawing/2014/main" id="{63A69900-4ACA-77FF-0C73-684708811338}"/>
                </a:ext>
              </a:extLst>
            </p:cNvPr>
            <p:cNvCxnSpPr>
              <a:cxnSpLocks/>
              <a:endCxn id="344" idx="1"/>
            </p:cNvCxnSpPr>
            <p:nvPr/>
          </p:nvCxnSpPr>
          <p:spPr>
            <a:xfrm>
              <a:off x="10072794" y="4066017"/>
              <a:ext cx="262678" cy="262247"/>
            </a:xfrm>
            <a:prstGeom prst="line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50" name="Oval 349">
              <a:extLst>
                <a:ext uri="{FF2B5EF4-FFF2-40B4-BE49-F238E27FC236}">
                  <a16:creationId xmlns:a16="http://schemas.microsoft.com/office/drawing/2014/main" id="{C7BC37BD-95FA-63D2-C8A2-48B2EA9395B1}"/>
                </a:ext>
              </a:extLst>
            </p:cNvPr>
            <p:cNvSpPr/>
            <p:nvPr/>
          </p:nvSpPr>
          <p:spPr>
            <a:xfrm>
              <a:off x="10313685" y="5045860"/>
              <a:ext cx="148771" cy="148771"/>
            </a:xfrm>
            <a:prstGeom prst="ellipse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cxnSp>
          <p:nvCxnSpPr>
            <p:cNvPr id="351" name="Straight Connector 350">
              <a:extLst>
                <a:ext uri="{FF2B5EF4-FFF2-40B4-BE49-F238E27FC236}">
                  <a16:creationId xmlns:a16="http://schemas.microsoft.com/office/drawing/2014/main" id="{D37C921B-0B4B-6DE6-C247-98F1A3518F12}"/>
                </a:ext>
              </a:extLst>
            </p:cNvPr>
            <p:cNvCxnSpPr>
              <a:cxnSpLocks/>
              <a:endCxn id="350" idx="2"/>
            </p:cNvCxnSpPr>
            <p:nvPr/>
          </p:nvCxnSpPr>
          <p:spPr>
            <a:xfrm>
              <a:off x="10094581" y="5120244"/>
              <a:ext cx="219104" cy="2"/>
            </a:xfrm>
            <a:prstGeom prst="line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52" name="Oval 351">
              <a:extLst>
                <a:ext uri="{FF2B5EF4-FFF2-40B4-BE49-F238E27FC236}">
                  <a16:creationId xmlns:a16="http://schemas.microsoft.com/office/drawing/2014/main" id="{EA4D329D-CE6D-ED07-8239-CED91AE47D38}"/>
                </a:ext>
              </a:extLst>
            </p:cNvPr>
            <p:cNvSpPr/>
            <p:nvPr/>
          </p:nvSpPr>
          <p:spPr>
            <a:xfrm>
              <a:off x="10313685" y="5409342"/>
              <a:ext cx="148771" cy="148771"/>
            </a:xfrm>
            <a:prstGeom prst="ellipse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cxnSp>
          <p:nvCxnSpPr>
            <p:cNvPr id="353" name="Straight Connector 352">
              <a:extLst>
                <a:ext uri="{FF2B5EF4-FFF2-40B4-BE49-F238E27FC236}">
                  <a16:creationId xmlns:a16="http://schemas.microsoft.com/office/drawing/2014/main" id="{4258C751-0CAD-4C09-53AC-687EAFDE4B72}"/>
                </a:ext>
              </a:extLst>
            </p:cNvPr>
            <p:cNvCxnSpPr>
              <a:cxnSpLocks/>
              <a:endCxn id="352" idx="2"/>
            </p:cNvCxnSpPr>
            <p:nvPr/>
          </p:nvCxnSpPr>
          <p:spPr>
            <a:xfrm>
              <a:off x="10094581" y="5483726"/>
              <a:ext cx="219104" cy="2"/>
            </a:xfrm>
            <a:prstGeom prst="line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4" name="Straight Connector 353">
              <a:extLst>
                <a:ext uri="{FF2B5EF4-FFF2-40B4-BE49-F238E27FC236}">
                  <a16:creationId xmlns:a16="http://schemas.microsoft.com/office/drawing/2014/main" id="{7C549154-95D0-C6AB-8542-EA3B06BAA9D4}"/>
                </a:ext>
              </a:extLst>
            </p:cNvPr>
            <p:cNvCxnSpPr>
              <a:cxnSpLocks/>
              <a:stCxn id="352" idx="0"/>
            </p:cNvCxnSpPr>
            <p:nvPr/>
          </p:nvCxnSpPr>
          <p:spPr>
            <a:xfrm flipV="1">
              <a:off x="10388071" y="5190670"/>
              <a:ext cx="0" cy="218673"/>
            </a:xfrm>
            <a:prstGeom prst="line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5" name="Straight Connector 354">
              <a:extLst>
                <a:ext uri="{FF2B5EF4-FFF2-40B4-BE49-F238E27FC236}">
                  <a16:creationId xmlns:a16="http://schemas.microsoft.com/office/drawing/2014/main" id="{9403F14B-04A3-A3C5-10A8-F12260B17D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72794" y="5168882"/>
              <a:ext cx="262678" cy="262245"/>
            </a:xfrm>
            <a:prstGeom prst="line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6" name="Straight Connector 355">
              <a:extLst>
                <a:ext uri="{FF2B5EF4-FFF2-40B4-BE49-F238E27FC236}">
                  <a16:creationId xmlns:a16="http://schemas.microsoft.com/office/drawing/2014/main" id="{E5D9FB3C-06F1-BB9B-D5D0-FC80916EDC88}"/>
                </a:ext>
              </a:extLst>
            </p:cNvPr>
            <p:cNvCxnSpPr>
              <a:cxnSpLocks/>
              <a:endCxn id="352" idx="1"/>
            </p:cNvCxnSpPr>
            <p:nvPr/>
          </p:nvCxnSpPr>
          <p:spPr>
            <a:xfrm>
              <a:off x="10072794" y="5168882"/>
              <a:ext cx="262678" cy="262247"/>
            </a:xfrm>
            <a:prstGeom prst="line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57" name="Oval 356">
              <a:extLst>
                <a:ext uri="{FF2B5EF4-FFF2-40B4-BE49-F238E27FC236}">
                  <a16:creationId xmlns:a16="http://schemas.microsoft.com/office/drawing/2014/main" id="{FFAF7F14-2D63-8BF4-88E1-8024FB25E0BD}"/>
                </a:ext>
              </a:extLst>
            </p:cNvPr>
            <p:cNvSpPr/>
            <p:nvPr/>
          </p:nvSpPr>
          <p:spPr>
            <a:xfrm>
              <a:off x="10680946" y="3943155"/>
              <a:ext cx="148771" cy="148771"/>
            </a:xfrm>
            <a:prstGeom prst="ellipse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358" name="Oval 357">
              <a:extLst>
                <a:ext uri="{FF2B5EF4-FFF2-40B4-BE49-F238E27FC236}">
                  <a16:creationId xmlns:a16="http://schemas.microsoft.com/office/drawing/2014/main" id="{035EF246-B90C-578C-B3B3-999663640602}"/>
                </a:ext>
              </a:extLst>
            </p:cNvPr>
            <p:cNvSpPr/>
            <p:nvPr/>
          </p:nvSpPr>
          <p:spPr>
            <a:xfrm>
              <a:off x="10680946" y="4310599"/>
              <a:ext cx="148771" cy="148771"/>
            </a:xfrm>
            <a:prstGeom prst="ellipse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cxnSp>
          <p:nvCxnSpPr>
            <p:cNvPr id="359" name="Straight Connector 358">
              <a:extLst>
                <a:ext uri="{FF2B5EF4-FFF2-40B4-BE49-F238E27FC236}">
                  <a16:creationId xmlns:a16="http://schemas.microsoft.com/office/drawing/2014/main" id="{DA5D4297-D3F6-0DC9-C03D-18B86A14D2CF}"/>
                </a:ext>
              </a:extLst>
            </p:cNvPr>
            <p:cNvCxnSpPr>
              <a:cxnSpLocks/>
              <a:endCxn id="357" idx="2"/>
            </p:cNvCxnSpPr>
            <p:nvPr/>
          </p:nvCxnSpPr>
          <p:spPr>
            <a:xfrm>
              <a:off x="10461842" y="4017541"/>
              <a:ext cx="219104" cy="0"/>
            </a:xfrm>
            <a:prstGeom prst="line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0" name="Straight Connector 359">
              <a:extLst>
                <a:ext uri="{FF2B5EF4-FFF2-40B4-BE49-F238E27FC236}">
                  <a16:creationId xmlns:a16="http://schemas.microsoft.com/office/drawing/2014/main" id="{FB8492D5-0CC1-9B05-6206-0ACB7476BD49}"/>
                </a:ext>
              </a:extLst>
            </p:cNvPr>
            <p:cNvCxnSpPr>
              <a:cxnSpLocks/>
              <a:endCxn id="358" idx="2"/>
            </p:cNvCxnSpPr>
            <p:nvPr/>
          </p:nvCxnSpPr>
          <p:spPr>
            <a:xfrm>
              <a:off x="10461842" y="4384983"/>
              <a:ext cx="219104" cy="2"/>
            </a:xfrm>
            <a:prstGeom prst="line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1" name="Straight Connector 360">
              <a:extLst>
                <a:ext uri="{FF2B5EF4-FFF2-40B4-BE49-F238E27FC236}">
                  <a16:creationId xmlns:a16="http://schemas.microsoft.com/office/drawing/2014/main" id="{E205C816-A2F4-E53C-9E09-3F7CC054AC91}"/>
                </a:ext>
              </a:extLst>
            </p:cNvPr>
            <p:cNvCxnSpPr>
              <a:cxnSpLocks/>
              <a:stCxn id="358" idx="0"/>
              <a:endCxn id="357" idx="4"/>
            </p:cNvCxnSpPr>
            <p:nvPr/>
          </p:nvCxnSpPr>
          <p:spPr>
            <a:xfrm flipV="1">
              <a:off x="10755332" y="4091926"/>
              <a:ext cx="0" cy="218673"/>
            </a:xfrm>
            <a:prstGeom prst="line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2" name="Straight Connector 361">
              <a:extLst>
                <a:ext uri="{FF2B5EF4-FFF2-40B4-BE49-F238E27FC236}">
                  <a16:creationId xmlns:a16="http://schemas.microsoft.com/office/drawing/2014/main" id="{C31039D7-61F1-F39D-7B52-F3BDA302E66E}"/>
                </a:ext>
              </a:extLst>
            </p:cNvPr>
            <p:cNvCxnSpPr>
              <a:cxnSpLocks/>
              <a:endCxn id="357" idx="3"/>
            </p:cNvCxnSpPr>
            <p:nvPr/>
          </p:nvCxnSpPr>
          <p:spPr>
            <a:xfrm flipV="1">
              <a:off x="10440055" y="4070139"/>
              <a:ext cx="262678" cy="262245"/>
            </a:xfrm>
            <a:prstGeom prst="line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3" name="Straight Connector 362">
              <a:extLst>
                <a:ext uri="{FF2B5EF4-FFF2-40B4-BE49-F238E27FC236}">
                  <a16:creationId xmlns:a16="http://schemas.microsoft.com/office/drawing/2014/main" id="{26CB47D2-66AD-8DE3-8D70-DDD5B8D42B6D}"/>
                </a:ext>
              </a:extLst>
            </p:cNvPr>
            <p:cNvCxnSpPr>
              <a:cxnSpLocks/>
              <a:endCxn id="358" idx="1"/>
            </p:cNvCxnSpPr>
            <p:nvPr/>
          </p:nvCxnSpPr>
          <p:spPr>
            <a:xfrm>
              <a:off x="10440055" y="4070139"/>
              <a:ext cx="262678" cy="262247"/>
            </a:xfrm>
            <a:prstGeom prst="line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64" name="Oval 363">
              <a:extLst>
                <a:ext uri="{FF2B5EF4-FFF2-40B4-BE49-F238E27FC236}">
                  <a16:creationId xmlns:a16="http://schemas.microsoft.com/office/drawing/2014/main" id="{D159DDAF-FEAE-8C88-6903-AC9DBB43891E}"/>
                </a:ext>
              </a:extLst>
            </p:cNvPr>
            <p:cNvSpPr/>
            <p:nvPr/>
          </p:nvSpPr>
          <p:spPr>
            <a:xfrm>
              <a:off x="10680946" y="4679901"/>
              <a:ext cx="148771" cy="148771"/>
            </a:xfrm>
            <a:prstGeom prst="ellipse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cxnSp>
          <p:nvCxnSpPr>
            <p:cNvPr id="365" name="Straight Connector 364">
              <a:extLst>
                <a:ext uri="{FF2B5EF4-FFF2-40B4-BE49-F238E27FC236}">
                  <a16:creationId xmlns:a16="http://schemas.microsoft.com/office/drawing/2014/main" id="{D2C1D591-534F-33F2-ACC0-1A81413577B9}"/>
                </a:ext>
              </a:extLst>
            </p:cNvPr>
            <p:cNvCxnSpPr>
              <a:cxnSpLocks/>
              <a:stCxn id="364" idx="0"/>
            </p:cNvCxnSpPr>
            <p:nvPr/>
          </p:nvCxnSpPr>
          <p:spPr>
            <a:xfrm flipV="1">
              <a:off x="10755332" y="4461229"/>
              <a:ext cx="0" cy="218673"/>
            </a:xfrm>
            <a:prstGeom prst="line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66" name="Oval 365">
              <a:extLst>
                <a:ext uri="{FF2B5EF4-FFF2-40B4-BE49-F238E27FC236}">
                  <a16:creationId xmlns:a16="http://schemas.microsoft.com/office/drawing/2014/main" id="{4655852A-A2D7-F155-87BD-CF300C7CBFB8}"/>
                </a:ext>
              </a:extLst>
            </p:cNvPr>
            <p:cNvSpPr/>
            <p:nvPr/>
          </p:nvSpPr>
          <p:spPr>
            <a:xfrm>
              <a:off x="10680946" y="5049982"/>
              <a:ext cx="148771" cy="148771"/>
            </a:xfrm>
            <a:prstGeom prst="ellipse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cxnSp>
          <p:nvCxnSpPr>
            <p:cNvPr id="367" name="Straight Connector 366">
              <a:extLst>
                <a:ext uri="{FF2B5EF4-FFF2-40B4-BE49-F238E27FC236}">
                  <a16:creationId xmlns:a16="http://schemas.microsoft.com/office/drawing/2014/main" id="{D235B972-B77C-6D49-459B-FD25F6DB6D18}"/>
                </a:ext>
              </a:extLst>
            </p:cNvPr>
            <p:cNvCxnSpPr>
              <a:cxnSpLocks/>
              <a:endCxn id="366" idx="2"/>
            </p:cNvCxnSpPr>
            <p:nvPr/>
          </p:nvCxnSpPr>
          <p:spPr>
            <a:xfrm>
              <a:off x="10461842" y="5124366"/>
              <a:ext cx="219104" cy="2"/>
            </a:xfrm>
            <a:prstGeom prst="line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8" name="Straight Connector 367">
              <a:extLst>
                <a:ext uri="{FF2B5EF4-FFF2-40B4-BE49-F238E27FC236}">
                  <a16:creationId xmlns:a16="http://schemas.microsoft.com/office/drawing/2014/main" id="{2E4C5D20-F9DE-38AF-17EB-7A7E719C4B8B}"/>
                </a:ext>
              </a:extLst>
            </p:cNvPr>
            <p:cNvCxnSpPr>
              <a:cxnSpLocks/>
              <a:stCxn id="366" idx="0"/>
            </p:cNvCxnSpPr>
            <p:nvPr/>
          </p:nvCxnSpPr>
          <p:spPr>
            <a:xfrm flipV="1">
              <a:off x="10755332" y="4831310"/>
              <a:ext cx="0" cy="218673"/>
            </a:xfrm>
            <a:prstGeom prst="line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69" name="Oval 368">
              <a:extLst>
                <a:ext uri="{FF2B5EF4-FFF2-40B4-BE49-F238E27FC236}">
                  <a16:creationId xmlns:a16="http://schemas.microsoft.com/office/drawing/2014/main" id="{9F82B6E0-9061-B98A-E1D9-C9F2A15689D0}"/>
                </a:ext>
              </a:extLst>
            </p:cNvPr>
            <p:cNvSpPr/>
            <p:nvPr/>
          </p:nvSpPr>
          <p:spPr>
            <a:xfrm>
              <a:off x="10680946" y="5413464"/>
              <a:ext cx="148771" cy="148771"/>
            </a:xfrm>
            <a:prstGeom prst="ellipse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cxnSp>
          <p:nvCxnSpPr>
            <p:cNvPr id="370" name="Straight Connector 369">
              <a:extLst>
                <a:ext uri="{FF2B5EF4-FFF2-40B4-BE49-F238E27FC236}">
                  <a16:creationId xmlns:a16="http://schemas.microsoft.com/office/drawing/2014/main" id="{8B876CCA-CEFE-89B9-A889-0CB787C214A0}"/>
                </a:ext>
              </a:extLst>
            </p:cNvPr>
            <p:cNvCxnSpPr>
              <a:cxnSpLocks/>
              <a:endCxn id="369" idx="2"/>
            </p:cNvCxnSpPr>
            <p:nvPr/>
          </p:nvCxnSpPr>
          <p:spPr>
            <a:xfrm>
              <a:off x="10461842" y="5487848"/>
              <a:ext cx="219104" cy="2"/>
            </a:xfrm>
            <a:prstGeom prst="line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1" name="Straight Connector 370">
              <a:extLst>
                <a:ext uri="{FF2B5EF4-FFF2-40B4-BE49-F238E27FC236}">
                  <a16:creationId xmlns:a16="http://schemas.microsoft.com/office/drawing/2014/main" id="{A5F3BE22-48C4-0F04-10BE-8D08FE38FBD9}"/>
                </a:ext>
              </a:extLst>
            </p:cNvPr>
            <p:cNvCxnSpPr>
              <a:cxnSpLocks/>
              <a:stCxn id="369" idx="0"/>
            </p:cNvCxnSpPr>
            <p:nvPr/>
          </p:nvCxnSpPr>
          <p:spPr>
            <a:xfrm flipV="1">
              <a:off x="10755332" y="5194792"/>
              <a:ext cx="0" cy="218673"/>
            </a:xfrm>
            <a:prstGeom prst="line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2" name="Straight Connector 371">
              <a:extLst>
                <a:ext uri="{FF2B5EF4-FFF2-40B4-BE49-F238E27FC236}">
                  <a16:creationId xmlns:a16="http://schemas.microsoft.com/office/drawing/2014/main" id="{67700CDC-4E4D-3C5B-8D32-D28AF8374A8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40055" y="5173004"/>
              <a:ext cx="262678" cy="262245"/>
            </a:xfrm>
            <a:prstGeom prst="line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3" name="Straight Connector 372">
              <a:extLst>
                <a:ext uri="{FF2B5EF4-FFF2-40B4-BE49-F238E27FC236}">
                  <a16:creationId xmlns:a16="http://schemas.microsoft.com/office/drawing/2014/main" id="{0CE1DBDC-CA86-D779-3C75-F38112C285A6}"/>
                </a:ext>
              </a:extLst>
            </p:cNvPr>
            <p:cNvCxnSpPr>
              <a:cxnSpLocks/>
              <a:endCxn id="369" idx="1"/>
            </p:cNvCxnSpPr>
            <p:nvPr/>
          </p:nvCxnSpPr>
          <p:spPr>
            <a:xfrm>
              <a:off x="10440055" y="5173004"/>
              <a:ext cx="262678" cy="262247"/>
            </a:xfrm>
            <a:prstGeom prst="line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74" name="Oval 373">
              <a:extLst>
                <a:ext uri="{FF2B5EF4-FFF2-40B4-BE49-F238E27FC236}">
                  <a16:creationId xmlns:a16="http://schemas.microsoft.com/office/drawing/2014/main" id="{256B6061-9D0F-EA3E-0480-47F51E882896}"/>
                </a:ext>
              </a:extLst>
            </p:cNvPr>
            <p:cNvSpPr/>
            <p:nvPr/>
          </p:nvSpPr>
          <p:spPr>
            <a:xfrm>
              <a:off x="11048823" y="3951614"/>
              <a:ext cx="148771" cy="148771"/>
            </a:xfrm>
            <a:prstGeom prst="ellipse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375" name="Oval 374">
              <a:extLst>
                <a:ext uri="{FF2B5EF4-FFF2-40B4-BE49-F238E27FC236}">
                  <a16:creationId xmlns:a16="http://schemas.microsoft.com/office/drawing/2014/main" id="{5DBBA79A-19D1-5BDC-347F-AB368174EC66}"/>
                </a:ext>
              </a:extLst>
            </p:cNvPr>
            <p:cNvSpPr/>
            <p:nvPr/>
          </p:nvSpPr>
          <p:spPr>
            <a:xfrm>
              <a:off x="11048823" y="4319058"/>
              <a:ext cx="148771" cy="148771"/>
            </a:xfrm>
            <a:prstGeom prst="ellipse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cxnSp>
          <p:nvCxnSpPr>
            <p:cNvPr id="376" name="Straight Connector 375">
              <a:extLst>
                <a:ext uri="{FF2B5EF4-FFF2-40B4-BE49-F238E27FC236}">
                  <a16:creationId xmlns:a16="http://schemas.microsoft.com/office/drawing/2014/main" id="{0301FB41-151F-74F8-6010-59841226F2BE}"/>
                </a:ext>
              </a:extLst>
            </p:cNvPr>
            <p:cNvCxnSpPr>
              <a:cxnSpLocks/>
              <a:endCxn id="374" idx="2"/>
            </p:cNvCxnSpPr>
            <p:nvPr/>
          </p:nvCxnSpPr>
          <p:spPr>
            <a:xfrm>
              <a:off x="10829719" y="4026000"/>
              <a:ext cx="219104" cy="0"/>
            </a:xfrm>
            <a:prstGeom prst="line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7" name="Straight Connector 376">
              <a:extLst>
                <a:ext uri="{FF2B5EF4-FFF2-40B4-BE49-F238E27FC236}">
                  <a16:creationId xmlns:a16="http://schemas.microsoft.com/office/drawing/2014/main" id="{3168CE87-25EE-1ED0-424B-9DC8D0754268}"/>
                </a:ext>
              </a:extLst>
            </p:cNvPr>
            <p:cNvCxnSpPr>
              <a:cxnSpLocks/>
              <a:endCxn id="375" idx="2"/>
            </p:cNvCxnSpPr>
            <p:nvPr/>
          </p:nvCxnSpPr>
          <p:spPr>
            <a:xfrm>
              <a:off x="10829719" y="4393442"/>
              <a:ext cx="219104" cy="2"/>
            </a:xfrm>
            <a:prstGeom prst="line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8" name="Straight Connector 377">
              <a:extLst>
                <a:ext uri="{FF2B5EF4-FFF2-40B4-BE49-F238E27FC236}">
                  <a16:creationId xmlns:a16="http://schemas.microsoft.com/office/drawing/2014/main" id="{F3B0521A-A4B8-6E9F-95C1-28333FA67B75}"/>
                </a:ext>
              </a:extLst>
            </p:cNvPr>
            <p:cNvCxnSpPr>
              <a:cxnSpLocks/>
              <a:stCxn id="375" idx="0"/>
              <a:endCxn id="374" idx="4"/>
            </p:cNvCxnSpPr>
            <p:nvPr/>
          </p:nvCxnSpPr>
          <p:spPr>
            <a:xfrm flipV="1">
              <a:off x="11123209" y="4100385"/>
              <a:ext cx="0" cy="218673"/>
            </a:xfrm>
            <a:prstGeom prst="line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79" name="Oval 378">
              <a:extLst>
                <a:ext uri="{FF2B5EF4-FFF2-40B4-BE49-F238E27FC236}">
                  <a16:creationId xmlns:a16="http://schemas.microsoft.com/office/drawing/2014/main" id="{E1E03BDD-8EE4-7C68-4FF9-2A4835D3227C}"/>
                </a:ext>
              </a:extLst>
            </p:cNvPr>
            <p:cNvSpPr/>
            <p:nvPr/>
          </p:nvSpPr>
          <p:spPr>
            <a:xfrm>
              <a:off x="11048823" y="4688360"/>
              <a:ext cx="148771" cy="148771"/>
            </a:xfrm>
            <a:prstGeom prst="ellipse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cxnSp>
          <p:nvCxnSpPr>
            <p:cNvPr id="380" name="Straight Connector 379">
              <a:extLst>
                <a:ext uri="{FF2B5EF4-FFF2-40B4-BE49-F238E27FC236}">
                  <a16:creationId xmlns:a16="http://schemas.microsoft.com/office/drawing/2014/main" id="{1F4B985E-315A-A975-689A-081C8A1F118C}"/>
                </a:ext>
              </a:extLst>
            </p:cNvPr>
            <p:cNvCxnSpPr>
              <a:cxnSpLocks/>
              <a:endCxn id="379" idx="2"/>
            </p:cNvCxnSpPr>
            <p:nvPr/>
          </p:nvCxnSpPr>
          <p:spPr>
            <a:xfrm>
              <a:off x="10829719" y="4762744"/>
              <a:ext cx="219104" cy="2"/>
            </a:xfrm>
            <a:prstGeom prst="line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1" name="Straight Connector 380">
              <a:extLst>
                <a:ext uri="{FF2B5EF4-FFF2-40B4-BE49-F238E27FC236}">
                  <a16:creationId xmlns:a16="http://schemas.microsoft.com/office/drawing/2014/main" id="{CAE7CD80-202C-100D-0A66-E6AF4B7ED1B3}"/>
                </a:ext>
              </a:extLst>
            </p:cNvPr>
            <p:cNvCxnSpPr>
              <a:cxnSpLocks/>
              <a:stCxn id="379" idx="0"/>
            </p:cNvCxnSpPr>
            <p:nvPr/>
          </p:nvCxnSpPr>
          <p:spPr>
            <a:xfrm flipV="1">
              <a:off x="11123209" y="4469688"/>
              <a:ext cx="0" cy="218673"/>
            </a:xfrm>
            <a:prstGeom prst="line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2" name="Straight Connector 381">
              <a:extLst>
                <a:ext uri="{FF2B5EF4-FFF2-40B4-BE49-F238E27FC236}">
                  <a16:creationId xmlns:a16="http://schemas.microsoft.com/office/drawing/2014/main" id="{AB298CFD-EBAE-D5A0-8728-6825ED5E5B4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07932" y="4447900"/>
              <a:ext cx="262678" cy="262245"/>
            </a:xfrm>
            <a:prstGeom prst="line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3" name="Straight Connector 382">
              <a:extLst>
                <a:ext uri="{FF2B5EF4-FFF2-40B4-BE49-F238E27FC236}">
                  <a16:creationId xmlns:a16="http://schemas.microsoft.com/office/drawing/2014/main" id="{43E73F2B-7BAD-47B3-DDC3-5CE2952AA14E}"/>
                </a:ext>
              </a:extLst>
            </p:cNvPr>
            <p:cNvCxnSpPr>
              <a:cxnSpLocks/>
              <a:stCxn id="358" idx="5"/>
              <a:endCxn id="379" idx="1"/>
            </p:cNvCxnSpPr>
            <p:nvPr/>
          </p:nvCxnSpPr>
          <p:spPr>
            <a:xfrm>
              <a:off x="10807930" y="4437583"/>
              <a:ext cx="262680" cy="272564"/>
            </a:xfrm>
            <a:prstGeom prst="line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84" name="Oval 383">
              <a:extLst>
                <a:ext uri="{FF2B5EF4-FFF2-40B4-BE49-F238E27FC236}">
                  <a16:creationId xmlns:a16="http://schemas.microsoft.com/office/drawing/2014/main" id="{E98A4B06-B403-0108-F8E9-8BA0D017BF06}"/>
                </a:ext>
              </a:extLst>
            </p:cNvPr>
            <p:cNvSpPr/>
            <p:nvPr/>
          </p:nvSpPr>
          <p:spPr>
            <a:xfrm>
              <a:off x="11048823" y="5058441"/>
              <a:ext cx="148771" cy="148771"/>
            </a:xfrm>
            <a:prstGeom prst="ellipse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cxnSp>
          <p:nvCxnSpPr>
            <p:cNvPr id="385" name="Straight Connector 384">
              <a:extLst>
                <a:ext uri="{FF2B5EF4-FFF2-40B4-BE49-F238E27FC236}">
                  <a16:creationId xmlns:a16="http://schemas.microsoft.com/office/drawing/2014/main" id="{DA50FE87-032D-3868-AE3F-24E216A8E14E}"/>
                </a:ext>
              </a:extLst>
            </p:cNvPr>
            <p:cNvCxnSpPr>
              <a:cxnSpLocks/>
              <a:endCxn id="384" idx="2"/>
            </p:cNvCxnSpPr>
            <p:nvPr/>
          </p:nvCxnSpPr>
          <p:spPr>
            <a:xfrm>
              <a:off x="10829719" y="5132825"/>
              <a:ext cx="219104" cy="2"/>
            </a:xfrm>
            <a:prstGeom prst="line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6" name="Straight Connector 385">
              <a:extLst>
                <a:ext uri="{FF2B5EF4-FFF2-40B4-BE49-F238E27FC236}">
                  <a16:creationId xmlns:a16="http://schemas.microsoft.com/office/drawing/2014/main" id="{25E3C5D3-9DC8-C89D-2DE1-2B49DFC66752}"/>
                </a:ext>
              </a:extLst>
            </p:cNvPr>
            <p:cNvCxnSpPr>
              <a:cxnSpLocks/>
              <a:stCxn id="384" idx="0"/>
            </p:cNvCxnSpPr>
            <p:nvPr/>
          </p:nvCxnSpPr>
          <p:spPr>
            <a:xfrm flipV="1">
              <a:off x="11123209" y="4839769"/>
              <a:ext cx="0" cy="218673"/>
            </a:xfrm>
            <a:prstGeom prst="line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7" name="Straight Connector 386">
              <a:extLst>
                <a:ext uri="{FF2B5EF4-FFF2-40B4-BE49-F238E27FC236}">
                  <a16:creationId xmlns:a16="http://schemas.microsoft.com/office/drawing/2014/main" id="{50201950-84C8-E8A7-F6A6-30B6D4BA03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07932" y="4817981"/>
              <a:ext cx="262678" cy="262245"/>
            </a:xfrm>
            <a:prstGeom prst="line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8" name="Straight Connector 387">
              <a:extLst>
                <a:ext uri="{FF2B5EF4-FFF2-40B4-BE49-F238E27FC236}">
                  <a16:creationId xmlns:a16="http://schemas.microsoft.com/office/drawing/2014/main" id="{F71B1889-1A8D-CDC3-6C0A-5DA7A50D679E}"/>
                </a:ext>
              </a:extLst>
            </p:cNvPr>
            <p:cNvCxnSpPr>
              <a:cxnSpLocks/>
              <a:stCxn id="364" idx="5"/>
              <a:endCxn id="384" idx="1"/>
            </p:cNvCxnSpPr>
            <p:nvPr/>
          </p:nvCxnSpPr>
          <p:spPr>
            <a:xfrm>
              <a:off x="10807930" y="4806885"/>
              <a:ext cx="262680" cy="273343"/>
            </a:xfrm>
            <a:prstGeom prst="line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89" name="Oval 388">
              <a:extLst>
                <a:ext uri="{FF2B5EF4-FFF2-40B4-BE49-F238E27FC236}">
                  <a16:creationId xmlns:a16="http://schemas.microsoft.com/office/drawing/2014/main" id="{2E884F32-05E7-CE5F-1C8D-ECF0DCF14ED9}"/>
                </a:ext>
              </a:extLst>
            </p:cNvPr>
            <p:cNvSpPr/>
            <p:nvPr/>
          </p:nvSpPr>
          <p:spPr>
            <a:xfrm>
              <a:off x="11048823" y="5421923"/>
              <a:ext cx="148771" cy="148771"/>
            </a:xfrm>
            <a:prstGeom prst="ellipse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cxnSp>
          <p:nvCxnSpPr>
            <p:cNvPr id="390" name="Straight Connector 389">
              <a:extLst>
                <a:ext uri="{FF2B5EF4-FFF2-40B4-BE49-F238E27FC236}">
                  <a16:creationId xmlns:a16="http://schemas.microsoft.com/office/drawing/2014/main" id="{D887AF88-D18E-C282-66DE-035DE5F109F9}"/>
                </a:ext>
              </a:extLst>
            </p:cNvPr>
            <p:cNvCxnSpPr>
              <a:cxnSpLocks/>
              <a:endCxn id="389" idx="2"/>
            </p:cNvCxnSpPr>
            <p:nvPr/>
          </p:nvCxnSpPr>
          <p:spPr>
            <a:xfrm>
              <a:off x="10829719" y="5496307"/>
              <a:ext cx="219104" cy="2"/>
            </a:xfrm>
            <a:prstGeom prst="line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1" name="Straight Connector 390">
              <a:extLst>
                <a:ext uri="{FF2B5EF4-FFF2-40B4-BE49-F238E27FC236}">
                  <a16:creationId xmlns:a16="http://schemas.microsoft.com/office/drawing/2014/main" id="{9D110474-1653-DB25-0BCC-EB2927439289}"/>
                </a:ext>
              </a:extLst>
            </p:cNvPr>
            <p:cNvCxnSpPr>
              <a:cxnSpLocks/>
              <a:stCxn id="389" idx="0"/>
            </p:cNvCxnSpPr>
            <p:nvPr/>
          </p:nvCxnSpPr>
          <p:spPr>
            <a:xfrm flipV="1">
              <a:off x="11123209" y="5203251"/>
              <a:ext cx="0" cy="218673"/>
            </a:xfrm>
            <a:prstGeom prst="line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92" name="TextBox 391">
            <a:extLst>
              <a:ext uri="{FF2B5EF4-FFF2-40B4-BE49-F238E27FC236}">
                <a16:creationId xmlns:a16="http://schemas.microsoft.com/office/drawing/2014/main" id="{79B31EE7-24CA-2397-DD13-B0D15D07376C}"/>
              </a:ext>
            </a:extLst>
          </p:cNvPr>
          <p:cNvSpPr txBox="1"/>
          <p:nvPr/>
        </p:nvSpPr>
        <p:spPr>
          <a:xfrm>
            <a:off x="0" y="6488668"/>
            <a:ext cx="609463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i="0" dirty="0">
                <a:solidFill>
                  <a:srgbClr val="222222"/>
                </a:solidFill>
                <a:effectLst/>
                <a:latin typeface="+mj-lt"/>
              </a:rPr>
              <a:t>McKinney, et al. </a:t>
            </a:r>
            <a:r>
              <a:rPr lang="en-US" sz="1600" b="1" dirty="0">
                <a:solidFill>
                  <a:srgbClr val="222222"/>
                </a:solidFill>
                <a:effectLst/>
                <a:latin typeface="+mj-lt"/>
              </a:rPr>
              <a:t>HPCA </a:t>
            </a:r>
            <a:r>
              <a:rPr lang="en-US" sz="1600" b="0" i="0" dirty="0">
                <a:solidFill>
                  <a:srgbClr val="222222"/>
                </a:solidFill>
                <a:effectLst/>
                <a:latin typeface="+mj-lt"/>
              </a:rPr>
              <a:t>(2023)</a:t>
            </a:r>
            <a:endParaRPr lang="en-US" sz="1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68957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animBg="1"/>
      <p:bldP spid="5" grpId="0" animBg="1"/>
      <p:bldP spid="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F3DFFE-5C8A-3522-9D3B-D274AF86E5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2800" dirty="0">
                <a:latin typeface="+mj-lt"/>
                <a:cs typeface="Arial" panose="020B0604020202020204" pitchFamily="34" charset="0"/>
              </a:rPr>
              <a:t>Four qubit SNAIL-based quantum module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DA5FA135-265F-D681-5D14-66027DBF4E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917" y="1333978"/>
            <a:ext cx="2325994" cy="218586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1311721-30D0-B198-87B1-8145AF571F42}"/>
              </a:ext>
            </a:extLst>
          </p:cNvPr>
          <p:cNvSpPr txBox="1"/>
          <p:nvPr/>
        </p:nvSpPr>
        <p:spPr>
          <a:xfrm>
            <a:off x="0" y="6043927"/>
            <a:ext cx="447835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i="0" dirty="0">
                <a:solidFill>
                  <a:srgbClr val="222222"/>
                </a:solidFill>
                <a:effectLst/>
                <a:latin typeface="+mj-lt"/>
              </a:rPr>
              <a:t>Xia, et al. </a:t>
            </a:r>
            <a:r>
              <a:rPr lang="en-US" sz="1600" b="1" dirty="0">
                <a:solidFill>
                  <a:srgbClr val="222222"/>
                </a:solidFill>
                <a:effectLst/>
                <a:latin typeface="+mj-lt"/>
              </a:rPr>
              <a:t>arXiv:2306.10162 </a:t>
            </a:r>
            <a:r>
              <a:rPr lang="en-US" sz="1600" b="0" i="0" dirty="0">
                <a:solidFill>
                  <a:srgbClr val="222222"/>
                </a:solidFill>
                <a:effectLst/>
                <a:latin typeface="+mj-lt"/>
              </a:rPr>
              <a:t>(2023)</a:t>
            </a:r>
            <a:endParaRPr lang="fr-FR" sz="1600" b="0" i="0" dirty="0">
              <a:solidFill>
                <a:srgbClr val="222222"/>
              </a:solidFill>
              <a:effectLst/>
              <a:latin typeface="+mj-lt"/>
            </a:endParaRPr>
          </a:p>
          <a:p>
            <a:r>
              <a:rPr lang="fr-FR" sz="1600" b="0" i="0" dirty="0">
                <a:solidFill>
                  <a:srgbClr val="222222"/>
                </a:solidFill>
                <a:effectLst/>
                <a:latin typeface="+mj-lt"/>
              </a:rPr>
              <a:t>Zhou, et al. </a:t>
            </a:r>
            <a:r>
              <a:rPr lang="pt-BR" sz="1600" b="1" i="0" dirty="0">
                <a:solidFill>
                  <a:srgbClr val="222222"/>
                </a:solidFill>
                <a:effectLst/>
                <a:latin typeface="+mj-lt"/>
              </a:rPr>
              <a:t>npj Quantum Inf 9</a:t>
            </a:r>
            <a:r>
              <a:rPr lang="pt-BR" sz="1600" b="0" i="0" dirty="0">
                <a:solidFill>
                  <a:srgbClr val="222222"/>
                </a:solidFill>
                <a:effectLst/>
                <a:latin typeface="+mj-lt"/>
              </a:rPr>
              <a:t>, 54 (2023)</a:t>
            </a:r>
          </a:p>
          <a:p>
            <a:r>
              <a:rPr lang="en-US" sz="1600" dirty="0">
                <a:solidFill>
                  <a:srgbClr val="222222"/>
                </a:solidFill>
                <a:latin typeface="+mj-lt"/>
              </a:rPr>
              <a:t>Frattini</a:t>
            </a:r>
            <a:r>
              <a:rPr lang="en-US" sz="1600" dirty="0">
                <a:latin typeface="+mj-lt"/>
                <a:cs typeface="Arial" panose="020B0604020202020204" pitchFamily="34" charset="0"/>
              </a:rPr>
              <a:t>, et al. </a:t>
            </a:r>
            <a:r>
              <a:rPr lang="en-US" sz="1600" b="1" dirty="0">
                <a:latin typeface="+mj-lt"/>
              </a:rPr>
              <a:t>Applied Physics Letters </a:t>
            </a:r>
            <a:r>
              <a:rPr lang="en-US" sz="1600" dirty="0">
                <a:solidFill>
                  <a:srgbClr val="222222"/>
                </a:solidFill>
                <a:latin typeface="+mj-lt"/>
              </a:rPr>
              <a:t>(2017)</a:t>
            </a:r>
          </a:p>
          <a:p>
            <a:endParaRPr lang="en-US" sz="1600" dirty="0">
              <a:latin typeface="+mj-lt"/>
            </a:endParaRP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AD33070B-2311-B8EE-70FD-0B7F6B97BC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210" y="3787561"/>
            <a:ext cx="1641496" cy="1613979"/>
          </a:xfrm>
          <a:prstGeom prst="rect">
            <a:avLst/>
          </a:prstGeom>
        </p:spPr>
      </p:pic>
      <p:pic>
        <p:nvPicPr>
          <p:cNvPr id="6" name="Picture 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5BEDE7DD-E1DB-0438-DEDF-35BA0C8BFB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98302" y="8534045"/>
            <a:ext cx="5089450" cy="722228"/>
          </a:xfrm>
          <a:prstGeom prst="rect">
            <a:avLst/>
          </a:prstGeom>
        </p:spPr>
      </p:pic>
      <p:pic>
        <p:nvPicPr>
          <p:cNvPr id="8" name="Picture 7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5A5C3F45-FE23-F36A-38CD-39F28A373E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8189" y="7318142"/>
            <a:ext cx="4329223" cy="956877"/>
          </a:xfrm>
          <a:prstGeom prst="rect">
            <a:avLst/>
          </a:prstGeom>
        </p:spPr>
      </p:pic>
      <p:pic>
        <p:nvPicPr>
          <p:cNvPr id="3" name="Picture 2" descr="A picture containing electronics, table, sitting, food&#10;&#10;Description automatically generated">
            <a:extLst>
              <a:ext uri="{FF2B5EF4-FFF2-40B4-BE49-F238E27FC236}">
                <a16:creationId xmlns:a16="http://schemas.microsoft.com/office/drawing/2014/main" id="{A7279833-2B64-AE5C-27B6-458E56FE6AA0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7367" y="3787560"/>
            <a:ext cx="1649229" cy="1613979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933FEDC4-37F3-77BF-7258-E846597CF5EF}"/>
              </a:ext>
            </a:extLst>
          </p:cNvPr>
          <p:cNvGrpSpPr/>
          <p:nvPr/>
        </p:nvGrpSpPr>
        <p:grpSpPr>
          <a:xfrm>
            <a:off x="4955681" y="4359294"/>
            <a:ext cx="1822401" cy="1492074"/>
            <a:chOff x="6301574" y="2259264"/>
            <a:chExt cx="1676587" cy="1372690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C9760C1B-2A09-F632-DBC9-29E7BC1219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13556" r="16345"/>
            <a:stretch/>
          </p:blipFill>
          <p:spPr>
            <a:xfrm rot="5400000">
              <a:off x="6929763" y="2583555"/>
              <a:ext cx="1366014" cy="730783"/>
            </a:xfrm>
            <a:prstGeom prst="rect">
              <a:avLst/>
            </a:prstGeom>
          </p:spPr>
        </p:pic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F03CE567-7D8A-77AC-38F5-E26E4CCCD46E}"/>
                </a:ext>
              </a:extLst>
            </p:cNvPr>
            <p:cNvGrpSpPr/>
            <p:nvPr/>
          </p:nvGrpSpPr>
          <p:grpSpPr>
            <a:xfrm>
              <a:off x="6301574" y="2259264"/>
              <a:ext cx="668814" cy="1257186"/>
              <a:chOff x="5652051" y="4394682"/>
              <a:chExt cx="503961" cy="957263"/>
            </a:xfrm>
          </p:grpSpPr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F63FE4A2-D4B2-569F-4D90-F4CFA407B61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912598" y="5227805"/>
                <a:ext cx="1" cy="12414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CE92630E-44AB-8E21-EB9E-1AF7F9A444AF}"/>
                  </a:ext>
                </a:extLst>
              </p:cNvPr>
              <p:cNvGrpSpPr/>
              <p:nvPr/>
            </p:nvGrpSpPr>
            <p:grpSpPr>
              <a:xfrm>
                <a:off x="5652051" y="4483748"/>
                <a:ext cx="503961" cy="755002"/>
                <a:chOff x="5652051" y="4483748"/>
                <a:chExt cx="503961" cy="755002"/>
              </a:xfrm>
            </p:grpSpPr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C7784B63-9800-DD77-89B0-CC9B6C72B2FE}"/>
                    </a:ext>
                  </a:extLst>
                </p:cNvPr>
                <p:cNvSpPr/>
                <p:nvPr/>
              </p:nvSpPr>
              <p:spPr>
                <a:xfrm>
                  <a:off x="5729196" y="4483748"/>
                  <a:ext cx="366804" cy="755002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>
                    <a:latin typeface="+mj-lt"/>
                  </a:endParaRPr>
                </a:p>
              </p:txBody>
            </p:sp>
            <p:grpSp>
              <p:nvGrpSpPr>
                <p:cNvPr id="23" name="Group 22">
                  <a:extLst>
                    <a:ext uri="{FF2B5EF4-FFF2-40B4-BE49-F238E27FC236}">
                      <a16:creationId xmlns:a16="http://schemas.microsoft.com/office/drawing/2014/main" id="{64DC65F7-3244-EE86-8F98-5500A3591A19}"/>
                    </a:ext>
                  </a:extLst>
                </p:cNvPr>
                <p:cNvGrpSpPr/>
                <p:nvPr/>
              </p:nvGrpSpPr>
              <p:grpSpPr>
                <a:xfrm>
                  <a:off x="5652051" y="4564997"/>
                  <a:ext cx="154290" cy="153651"/>
                  <a:chOff x="8275580" y="4570463"/>
                  <a:chExt cx="154290" cy="153651"/>
                </a:xfrm>
              </p:grpSpPr>
              <p:sp>
                <p:nvSpPr>
                  <p:cNvPr id="39" name="Rectangle 38">
                    <a:extLst>
                      <a:ext uri="{FF2B5EF4-FFF2-40B4-BE49-F238E27FC236}">
                        <a16:creationId xmlns:a16="http://schemas.microsoft.com/office/drawing/2014/main" id="{97B52716-E8DE-80DB-8761-558D261B1DD4}"/>
                      </a:ext>
                    </a:extLst>
                  </p:cNvPr>
                  <p:cNvSpPr/>
                  <p:nvPr/>
                </p:nvSpPr>
                <p:spPr>
                  <a:xfrm>
                    <a:off x="8275581" y="4570463"/>
                    <a:ext cx="154289" cy="153651"/>
                  </a:xfrm>
                  <a:prstGeom prst="rect">
                    <a:avLst/>
                  </a:prstGeom>
                  <a:solidFill>
                    <a:schemeClr val="bg1"/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US">
                      <a:latin typeface="+mj-lt"/>
                    </a:endParaRPr>
                  </a:p>
                </p:txBody>
              </p:sp>
              <p:grpSp>
                <p:nvGrpSpPr>
                  <p:cNvPr id="40" name="Group 39">
                    <a:extLst>
                      <a:ext uri="{FF2B5EF4-FFF2-40B4-BE49-F238E27FC236}">
                        <a16:creationId xmlns:a16="http://schemas.microsoft.com/office/drawing/2014/main" id="{2CFD653E-3878-F299-34D0-37619DE00FBA}"/>
                      </a:ext>
                    </a:extLst>
                  </p:cNvPr>
                  <p:cNvGrpSpPr/>
                  <p:nvPr/>
                </p:nvGrpSpPr>
                <p:grpSpPr>
                  <a:xfrm rot="16200000">
                    <a:off x="8275900" y="4570143"/>
                    <a:ext cx="153650" cy="154289"/>
                    <a:chOff x="2670914" y="3000933"/>
                    <a:chExt cx="153650" cy="154289"/>
                  </a:xfrm>
                </p:grpSpPr>
                <p:sp>
                  <p:nvSpPr>
                    <p:cNvPr id="41" name="Line 27">
                      <a:extLst>
                        <a:ext uri="{FF2B5EF4-FFF2-40B4-BE49-F238E27FC236}">
                          <a16:creationId xmlns:a16="http://schemas.microsoft.com/office/drawing/2014/main" id="{3E86907A-4F2E-C750-78BB-FF84BAFE0A41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16200000" flipH="1">
                      <a:off x="2670594" y="3001253"/>
                      <a:ext cx="154289" cy="153650"/>
                    </a:xfrm>
                    <a:prstGeom prst="line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>
                        <a:latin typeface="+mj-lt"/>
                      </a:endParaRPr>
                    </a:p>
                  </p:txBody>
                </p:sp>
                <p:sp>
                  <p:nvSpPr>
                    <p:cNvPr id="42" name="Line 28">
                      <a:extLst>
                        <a:ext uri="{FF2B5EF4-FFF2-40B4-BE49-F238E27FC236}">
                          <a16:creationId xmlns:a16="http://schemas.microsoft.com/office/drawing/2014/main" id="{BFF5D546-338E-D067-1A3C-8894B84DD3CD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16200000">
                      <a:off x="2670594" y="3001253"/>
                      <a:ext cx="154289" cy="153650"/>
                    </a:xfrm>
                    <a:prstGeom prst="line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>
                        <a:latin typeface="+mj-lt"/>
                      </a:endParaRPr>
                    </a:p>
                  </p:txBody>
                </p:sp>
              </p:grpSp>
            </p:grpSp>
            <p:grpSp>
              <p:nvGrpSpPr>
                <p:cNvPr id="24" name="Group 23">
                  <a:extLst>
                    <a:ext uri="{FF2B5EF4-FFF2-40B4-BE49-F238E27FC236}">
                      <a16:creationId xmlns:a16="http://schemas.microsoft.com/office/drawing/2014/main" id="{F9942174-D5C7-4873-3EE5-E2F10823CD95}"/>
                    </a:ext>
                  </a:extLst>
                </p:cNvPr>
                <p:cNvGrpSpPr/>
                <p:nvPr/>
              </p:nvGrpSpPr>
              <p:grpSpPr>
                <a:xfrm>
                  <a:off x="5652051" y="4782827"/>
                  <a:ext cx="154290" cy="153651"/>
                  <a:chOff x="8275580" y="4570463"/>
                  <a:chExt cx="154290" cy="153651"/>
                </a:xfrm>
              </p:grpSpPr>
              <p:sp>
                <p:nvSpPr>
                  <p:cNvPr id="35" name="Rectangle 34">
                    <a:extLst>
                      <a:ext uri="{FF2B5EF4-FFF2-40B4-BE49-F238E27FC236}">
                        <a16:creationId xmlns:a16="http://schemas.microsoft.com/office/drawing/2014/main" id="{2A6437F7-2C51-BF46-6E26-B82E4DB4735B}"/>
                      </a:ext>
                    </a:extLst>
                  </p:cNvPr>
                  <p:cNvSpPr/>
                  <p:nvPr/>
                </p:nvSpPr>
                <p:spPr>
                  <a:xfrm>
                    <a:off x="8275581" y="4570463"/>
                    <a:ext cx="154289" cy="153651"/>
                  </a:xfrm>
                  <a:prstGeom prst="rect">
                    <a:avLst/>
                  </a:prstGeom>
                  <a:solidFill>
                    <a:schemeClr val="bg1"/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US">
                      <a:latin typeface="+mj-lt"/>
                    </a:endParaRPr>
                  </a:p>
                </p:txBody>
              </p:sp>
              <p:grpSp>
                <p:nvGrpSpPr>
                  <p:cNvPr id="36" name="Group 35">
                    <a:extLst>
                      <a:ext uri="{FF2B5EF4-FFF2-40B4-BE49-F238E27FC236}">
                        <a16:creationId xmlns:a16="http://schemas.microsoft.com/office/drawing/2014/main" id="{6BA086EA-30D2-5B51-6719-F1C4C260E495}"/>
                      </a:ext>
                    </a:extLst>
                  </p:cNvPr>
                  <p:cNvGrpSpPr/>
                  <p:nvPr/>
                </p:nvGrpSpPr>
                <p:grpSpPr>
                  <a:xfrm rot="16200000">
                    <a:off x="8275900" y="4570143"/>
                    <a:ext cx="153650" cy="154289"/>
                    <a:chOff x="2670914" y="3000933"/>
                    <a:chExt cx="153650" cy="154289"/>
                  </a:xfrm>
                </p:grpSpPr>
                <p:sp>
                  <p:nvSpPr>
                    <p:cNvPr id="37" name="Line 27">
                      <a:extLst>
                        <a:ext uri="{FF2B5EF4-FFF2-40B4-BE49-F238E27FC236}">
                          <a16:creationId xmlns:a16="http://schemas.microsoft.com/office/drawing/2014/main" id="{F35ACAB8-25EE-25B2-B1B2-F01ED70002C1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16200000" flipH="1">
                      <a:off x="2670594" y="3001253"/>
                      <a:ext cx="154289" cy="153650"/>
                    </a:xfrm>
                    <a:prstGeom prst="line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>
                        <a:latin typeface="+mj-lt"/>
                      </a:endParaRPr>
                    </a:p>
                  </p:txBody>
                </p:sp>
                <p:sp>
                  <p:nvSpPr>
                    <p:cNvPr id="38" name="Line 28">
                      <a:extLst>
                        <a:ext uri="{FF2B5EF4-FFF2-40B4-BE49-F238E27FC236}">
                          <a16:creationId xmlns:a16="http://schemas.microsoft.com/office/drawing/2014/main" id="{1370BEE0-0AD6-39C0-5462-6554A9C8FF5F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16200000">
                      <a:off x="2670594" y="3001253"/>
                      <a:ext cx="154289" cy="153650"/>
                    </a:xfrm>
                    <a:prstGeom prst="line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>
                        <a:latin typeface="+mj-lt"/>
                      </a:endParaRPr>
                    </a:p>
                  </p:txBody>
                </p:sp>
              </p:grpSp>
            </p:grpSp>
            <p:grpSp>
              <p:nvGrpSpPr>
                <p:cNvPr id="25" name="Group 24">
                  <a:extLst>
                    <a:ext uri="{FF2B5EF4-FFF2-40B4-BE49-F238E27FC236}">
                      <a16:creationId xmlns:a16="http://schemas.microsoft.com/office/drawing/2014/main" id="{02DA7A7E-0458-F076-880A-0B93423C8B80}"/>
                    </a:ext>
                  </a:extLst>
                </p:cNvPr>
                <p:cNvGrpSpPr/>
                <p:nvPr/>
              </p:nvGrpSpPr>
              <p:grpSpPr>
                <a:xfrm>
                  <a:off x="5652051" y="5000657"/>
                  <a:ext cx="154290" cy="153651"/>
                  <a:chOff x="8275580" y="4570463"/>
                  <a:chExt cx="154290" cy="153651"/>
                </a:xfrm>
              </p:grpSpPr>
              <p:sp>
                <p:nvSpPr>
                  <p:cNvPr id="31" name="Rectangle 30">
                    <a:extLst>
                      <a:ext uri="{FF2B5EF4-FFF2-40B4-BE49-F238E27FC236}">
                        <a16:creationId xmlns:a16="http://schemas.microsoft.com/office/drawing/2014/main" id="{81484FB8-736E-C285-239F-E2E64307BA88}"/>
                      </a:ext>
                    </a:extLst>
                  </p:cNvPr>
                  <p:cNvSpPr/>
                  <p:nvPr/>
                </p:nvSpPr>
                <p:spPr>
                  <a:xfrm>
                    <a:off x="8275581" y="4570463"/>
                    <a:ext cx="154289" cy="153651"/>
                  </a:xfrm>
                  <a:prstGeom prst="rect">
                    <a:avLst/>
                  </a:prstGeom>
                  <a:solidFill>
                    <a:schemeClr val="bg1"/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US">
                      <a:latin typeface="+mj-lt"/>
                    </a:endParaRPr>
                  </a:p>
                </p:txBody>
              </p:sp>
              <p:grpSp>
                <p:nvGrpSpPr>
                  <p:cNvPr id="32" name="Group 31">
                    <a:extLst>
                      <a:ext uri="{FF2B5EF4-FFF2-40B4-BE49-F238E27FC236}">
                        <a16:creationId xmlns:a16="http://schemas.microsoft.com/office/drawing/2014/main" id="{3A391BAA-4795-3F3C-19EA-14633158D011}"/>
                      </a:ext>
                    </a:extLst>
                  </p:cNvPr>
                  <p:cNvGrpSpPr/>
                  <p:nvPr/>
                </p:nvGrpSpPr>
                <p:grpSpPr>
                  <a:xfrm rot="16200000">
                    <a:off x="8275900" y="4570143"/>
                    <a:ext cx="153650" cy="154289"/>
                    <a:chOff x="2670914" y="3000933"/>
                    <a:chExt cx="153650" cy="154289"/>
                  </a:xfrm>
                </p:grpSpPr>
                <p:sp>
                  <p:nvSpPr>
                    <p:cNvPr id="33" name="Line 27">
                      <a:extLst>
                        <a:ext uri="{FF2B5EF4-FFF2-40B4-BE49-F238E27FC236}">
                          <a16:creationId xmlns:a16="http://schemas.microsoft.com/office/drawing/2014/main" id="{2EB6220B-F999-9F35-AA32-08A40AA91324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16200000" flipH="1">
                      <a:off x="2670594" y="3001253"/>
                      <a:ext cx="154289" cy="153650"/>
                    </a:xfrm>
                    <a:prstGeom prst="line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>
                        <a:latin typeface="+mj-lt"/>
                      </a:endParaRPr>
                    </a:p>
                  </p:txBody>
                </p:sp>
                <p:sp>
                  <p:nvSpPr>
                    <p:cNvPr id="34" name="Line 28">
                      <a:extLst>
                        <a:ext uri="{FF2B5EF4-FFF2-40B4-BE49-F238E27FC236}">
                          <a16:creationId xmlns:a16="http://schemas.microsoft.com/office/drawing/2014/main" id="{5C6697A3-89B6-B33A-4A22-C3840EED2678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16200000">
                      <a:off x="2670594" y="3001253"/>
                      <a:ext cx="154289" cy="153650"/>
                    </a:xfrm>
                    <a:prstGeom prst="line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>
                        <a:latin typeface="+mj-lt"/>
                      </a:endParaRPr>
                    </a:p>
                  </p:txBody>
                </p:sp>
              </p:grpSp>
            </p:grpSp>
            <p:grpSp>
              <p:nvGrpSpPr>
                <p:cNvPr id="26" name="Group 25">
                  <a:extLst>
                    <a:ext uri="{FF2B5EF4-FFF2-40B4-BE49-F238E27FC236}">
                      <a16:creationId xmlns:a16="http://schemas.microsoft.com/office/drawing/2014/main" id="{79E7A9B4-11E3-3733-FAF5-289CEF570462}"/>
                    </a:ext>
                  </a:extLst>
                </p:cNvPr>
                <p:cNvGrpSpPr/>
                <p:nvPr/>
              </p:nvGrpSpPr>
              <p:grpSpPr>
                <a:xfrm>
                  <a:off x="6039163" y="4801469"/>
                  <a:ext cx="116849" cy="116365"/>
                  <a:chOff x="8275580" y="4570463"/>
                  <a:chExt cx="154290" cy="153651"/>
                </a:xfrm>
              </p:grpSpPr>
              <p:sp>
                <p:nvSpPr>
                  <p:cNvPr id="27" name="Rectangle 26">
                    <a:extLst>
                      <a:ext uri="{FF2B5EF4-FFF2-40B4-BE49-F238E27FC236}">
                        <a16:creationId xmlns:a16="http://schemas.microsoft.com/office/drawing/2014/main" id="{A405C134-1323-8FAB-5E78-8CF4DC4AAC61}"/>
                      </a:ext>
                    </a:extLst>
                  </p:cNvPr>
                  <p:cNvSpPr/>
                  <p:nvPr/>
                </p:nvSpPr>
                <p:spPr>
                  <a:xfrm>
                    <a:off x="8275581" y="4570463"/>
                    <a:ext cx="154289" cy="153651"/>
                  </a:xfrm>
                  <a:prstGeom prst="rect">
                    <a:avLst/>
                  </a:prstGeom>
                  <a:solidFill>
                    <a:schemeClr val="bg1"/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US">
                      <a:latin typeface="+mj-lt"/>
                    </a:endParaRPr>
                  </a:p>
                </p:txBody>
              </p:sp>
              <p:grpSp>
                <p:nvGrpSpPr>
                  <p:cNvPr id="28" name="Group 27">
                    <a:extLst>
                      <a:ext uri="{FF2B5EF4-FFF2-40B4-BE49-F238E27FC236}">
                        <a16:creationId xmlns:a16="http://schemas.microsoft.com/office/drawing/2014/main" id="{31DBDB34-3095-ACEA-B3B6-264E9DAD7FE3}"/>
                      </a:ext>
                    </a:extLst>
                  </p:cNvPr>
                  <p:cNvGrpSpPr/>
                  <p:nvPr/>
                </p:nvGrpSpPr>
                <p:grpSpPr>
                  <a:xfrm rot="16200000">
                    <a:off x="8275900" y="4570143"/>
                    <a:ext cx="153650" cy="154289"/>
                    <a:chOff x="2670914" y="3000933"/>
                    <a:chExt cx="153650" cy="154289"/>
                  </a:xfrm>
                </p:grpSpPr>
                <p:sp>
                  <p:nvSpPr>
                    <p:cNvPr id="29" name="Line 27">
                      <a:extLst>
                        <a:ext uri="{FF2B5EF4-FFF2-40B4-BE49-F238E27FC236}">
                          <a16:creationId xmlns:a16="http://schemas.microsoft.com/office/drawing/2014/main" id="{2C170FA2-BBD4-F258-6C9C-3DE6EC424752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16200000" flipH="1">
                      <a:off x="2670594" y="3001253"/>
                      <a:ext cx="154289" cy="153650"/>
                    </a:xfrm>
                    <a:prstGeom prst="line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>
                        <a:latin typeface="+mj-lt"/>
                      </a:endParaRPr>
                    </a:p>
                  </p:txBody>
                </p:sp>
                <p:sp>
                  <p:nvSpPr>
                    <p:cNvPr id="30" name="Line 28">
                      <a:extLst>
                        <a:ext uri="{FF2B5EF4-FFF2-40B4-BE49-F238E27FC236}">
                          <a16:creationId xmlns:a16="http://schemas.microsoft.com/office/drawing/2014/main" id="{B106B042-581E-E908-7F09-31F8125849A7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rot="16200000">
                      <a:off x="2670594" y="3001253"/>
                      <a:ext cx="154289" cy="153650"/>
                    </a:xfrm>
                    <a:prstGeom prst="line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>
                        <a:latin typeface="+mj-lt"/>
                      </a:endParaRPr>
                    </a:p>
                  </p:txBody>
                </p:sp>
              </p:grpSp>
            </p:grpSp>
          </p:grp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40E8D0F0-99BF-83C3-B81E-877CB4AAAE7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910171" y="4394682"/>
                <a:ext cx="1" cy="7978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A76798F7-4E1F-0EAC-60EB-E7695975511E}"/>
              </a:ext>
            </a:extLst>
          </p:cNvPr>
          <p:cNvSpPr/>
          <p:nvPr/>
        </p:nvSpPr>
        <p:spPr>
          <a:xfrm>
            <a:off x="7090554" y="3642506"/>
            <a:ext cx="206992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>
                <a:solidFill>
                  <a:srgbClr val="0040B4"/>
                </a:solidFill>
                <a:latin typeface="+mj-lt"/>
                <a:cs typeface="Arial" panose="020B0604020202020204" pitchFamily="34" charset="0"/>
              </a:rPr>
              <a:t>SNAIL (coupler) 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5156A48-9E22-3B27-1836-5E1C77B8F0D9}"/>
              </a:ext>
            </a:extLst>
          </p:cNvPr>
          <p:cNvSpPr/>
          <p:nvPr/>
        </p:nvSpPr>
        <p:spPr>
          <a:xfrm>
            <a:off x="6880151" y="1313810"/>
            <a:ext cx="212603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>
                <a:solidFill>
                  <a:srgbClr val="0040B4"/>
                </a:solidFill>
                <a:latin typeface="+mj-lt"/>
                <a:cs typeface="Arial" panose="020B0604020202020204" pitchFamily="34" charset="0"/>
              </a:rPr>
              <a:t>Transmon (qubit)</a:t>
            </a:r>
          </a:p>
        </p:txBody>
      </p: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D5FA0D5F-BA27-753B-A96C-5635AB01408B}"/>
              </a:ext>
            </a:extLst>
          </p:cNvPr>
          <p:cNvGrpSpPr/>
          <p:nvPr/>
        </p:nvGrpSpPr>
        <p:grpSpPr>
          <a:xfrm>
            <a:off x="5178250" y="1911536"/>
            <a:ext cx="1201413" cy="1565416"/>
            <a:chOff x="6752035" y="2211072"/>
            <a:chExt cx="897373" cy="1169258"/>
          </a:xfrm>
        </p:grpSpPr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26B8EA68-FE43-DD5E-9EBC-C86E23CE91F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01034" y="2211072"/>
              <a:ext cx="0" cy="18288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id="{F5C8CF43-F556-6C5E-D0AA-DAF7201A7894}"/>
                </a:ext>
              </a:extLst>
            </p:cNvPr>
            <p:cNvGrpSpPr/>
            <p:nvPr/>
          </p:nvGrpSpPr>
          <p:grpSpPr>
            <a:xfrm>
              <a:off x="6752035" y="2376972"/>
              <a:ext cx="897373" cy="1003358"/>
              <a:chOff x="6587383" y="2376972"/>
              <a:chExt cx="1062025" cy="1003358"/>
            </a:xfrm>
          </p:grpSpPr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3A9E2933-4456-66A4-7C81-85027228919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22499" y="2918553"/>
                <a:ext cx="0" cy="293452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D3F7B670-5602-7212-F825-286DB0DA872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41686" y="2837370"/>
                <a:ext cx="0" cy="369847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AD0224BC-F4B4-4A6A-F671-A1BF1857195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716115" y="2384257"/>
                <a:ext cx="829344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9F0769E5-B718-C772-37D1-981463F6C5C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722499" y="3197450"/>
                <a:ext cx="833591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E7DB82F6-EFBA-0263-D07A-2B8063BE5B1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139294" y="3197450"/>
                <a:ext cx="0" cy="18288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3557A8B6-4F50-A005-0AAB-213E2FDD783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27158" y="2766616"/>
                <a:ext cx="222250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CAD8F856-8703-AFE5-901A-D9B95BF6218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27158" y="2831705"/>
                <a:ext cx="222250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105" name="Group 104">
                <a:extLst>
                  <a:ext uri="{FF2B5EF4-FFF2-40B4-BE49-F238E27FC236}">
                    <a16:creationId xmlns:a16="http://schemas.microsoft.com/office/drawing/2014/main" id="{87B3DDC9-B124-DB88-7769-006B5026B1FE}"/>
                  </a:ext>
                </a:extLst>
              </p:cNvPr>
              <p:cNvGrpSpPr/>
              <p:nvPr/>
            </p:nvGrpSpPr>
            <p:grpSpPr>
              <a:xfrm>
                <a:off x="6587383" y="2628331"/>
                <a:ext cx="298846" cy="290222"/>
                <a:chOff x="6156723" y="2476394"/>
                <a:chExt cx="298846" cy="290222"/>
              </a:xfrm>
            </p:grpSpPr>
            <p:sp>
              <p:nvSpPr>
                <p:cNvPr id="97" name="Rectangle 96">
                  <a:extLst>
                    <a:ext uri="{FF2B5EF4-FFF2-40B4-BE49-F238E27FC236}">
                      <a16:creationId xmlns:a16="http://schemas.microsoft.com/office/drawing/2014/main" id="{8267B856-5B61-009F-FEE8-443D940BC407}"/>
                    </a:ext>
                  </a:extLst>
                </p:cNvPr>
                <p:cNvSpPr/>
                <p:nvPr/>
              </p:nvSpPr>
              <p:spPr>
                <a:xfrm>
                  <a:off x="6169767" y="2484887"/>
                  <a:ext cx="274320" cy="274320"/>
                </a:xfrm>
                <a:prstGeom prst="rect">
                  <a:avLst/>
                </a:prstGeom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</a:endParaRPr>
                </a:p>
              </p:txBody>
            </p:sp>
            <p:cxnSp>
              <p:nvCxnSpPr>
                <p:cNvPr id="74" name="Straight Connector 73">
                  <a:extLst>
                    <a:ext uri="{FF2B5EF4-FFF2-40B4-BE49-F238E27FC236}">
                      <a16:creationId xmlns:a16="http://schemas.microsoft.com/office/drawing/2014/main" id="{C659428E-8CE2-92D4-0CC9-0602A84E292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156723" y="2484887"/>
                  <a:ext cx="298846" cy="0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Straight Connector 75">
                  <a:extLst>
                    <a:ext uri="{FF2B5EF4-FFF2-40B4-BE49-F238E27FC236}">
                      <a16:creationId xmlns:a16="http://schemas.microsoft.com/office/drawing/2014/main" id="{8CE7F852-71B8-8904-2673-D73F51BC611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156723" y="2755193"/>
                  <a:ext cx="298846" cy="0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Straight Connector 76">
                  <a:extLst>
                    <a:ext uri="{FF2B5EF4-FFF2-40B4-BE49-F238E27FC236}">
                      <a16:creationId xmlns:a16="http://schemas.microsoft.com/office/drawing/2014/main" id="{CEE9A269-E1C1-7868-E078-67E6356C901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169767" y="2476394"/>
                  <a:ext cx="0" cy="290222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0" name="Straight Connector 79">
                  <a:extLst>
                    <a:ext uri="{FF2B5EF4-FFF2-40B4-BE49-F238E27FC236}">
                      <a16:creationId xmlns:a16="http://schemas.microsoft.com/office/drawing/2014/main" id="{6B4399FE-8BFC-9281-A07B-446D4A60224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446045" y="2476394"/>
                  <a:ext cx="0" cy="290222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Straight Connector 80">
                  <a:extLst>
                    <a:ext uri="{FF2B5EF4-FFF2-40B4-BE49-F238E27FC236}">
                      <a16:creationId xmlns:a16="http://schemas.microsoft.com/office/drawing/2014/main" id="{564E5788-3529-C8C5-F83B-DD2BEA47A7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170053" y="2492483"/>
                  <a:ext cx="265361" cy="257922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Straight Connector 83">
                  <a:extLst>
                    <a:ext uri="{FF2B5EF4-FFF2-40B4-BE49-F238E27FC236}">
                      <a16:creationId xmlns:a16="http://schemas.microsoft.com/office/drawing/2014/main" id="{658C5736-A0DC-7945-31B1-78027E810BB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174267" y="2493381"/>
                  <a:ext cx="261147" cy="260914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285C7728-C51E-73CC-5F1C-5A2EE471241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38283" y="2376972"/>
                <a:ext cx="1395" cy="395984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>
                <a:extLst>
                  <a:ext uri="{FF2B5EF4-FFF2-40B4-BE49-F238E27FC236}">
                    <a16:creationId xmlns:a16="http://schemas.microsoft.com/office/drawing/2014/main" id="{9B86A853-CFC3-CBA0-D115-77EAEFC7034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29039" y="2376972"/>
                <a:ext cx="0" cy="251359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>
                <a:extLst>
                  <a:ext uri="{FF2B5EF4-FFF2-40B4-BE49-F238E27FC236}">
                    <a16:creationId xmlns:a16="http://schemas.microsoft.com/office/drawing/2014/main" id="{760B49F2-D6A2-F501-337F-32E73AF9737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28169" y="3302781"/>
                <a:ext cx="222250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>
                <a:extLst>
                  <a:ext uri="{FF2B5EF4-FFF2-40B4-BE49-F238E27FC236}">
                    <a16:creationId xmlns:a16="http://schemas.microsoft.com/office/drawing/2014/main" id="{38F2DE8D-7D9D-2002-91AF-D6C4B5FE01B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76246" y="3369758"/>
                <a:ext cx="126096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pic>
        <p:nvPicPr>
          <p:cNvPr id="7" name="Picture 6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C29B532B-6EE6-71A0-57B2-467F8153FD6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3893" y="2289839"/>
            <a:ext cx="3825134" cy="635404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311E6482-4C59-F127-DEF3-471D177FA13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3893" y="4587222"/>
            <a:ext cx="3949739" cy="43583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5098681-24AE-7D47-F397-4D46F88D9CDD}"/>
              </a:ext>
            </a:extLst>
          </p:cNvPr>
          <p:cNvSpPr txBox="1"/>
          <p:nvPr/>
        </p:nvSpPr>
        <p:spPr>
          <a:xfrm>
            <a:off x="9376460" y="1056414"/>
            <a:ext cx="2536501" cy="923330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u="sng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Module: </a:t>
            </a:r>
          </a:p>
          <a:p>
            <a:r>
              <a:rPr lang="en-US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Yusuf,</a:t>
            </a:r>
            <a:r>
              <a:rPr lang="en-US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MAR-A18.13</a:t>
            </a:r>
          </a:p>
          <a:p>
            <a:r>
              <a:rPr lang="en-US" dirty="0">
                <a:solidFill>
                  <a:srgbClr val="ED7D31"/>
                </a:solidFill>
                <a:latin typeface="arial" panose="020B0604020202020204" pitchFamily="34" charset="0"/>
              </a:rPr>
              <a:t>Repicky, </a:t>
            </a:r>
            <a:r>
              <a:rPr lang="en-US" b="1" dirty="0">
                <a:solidFill>
                  <a:srgbClr val="ED7D31"/>
                </a:solidFill>
                <a:latin typeface="arial" panose="020B0604020202020204" pitchFamily="34" charset="0"/>
              </a:rPr>
              <a:t>MAR-L18.13</a:t>
            </a:r>
            <a:endParaRPr lang="en-US" dirty="0">
              <a:solidFill>
                <a:schemeClr val="accent2"/>
              </a:solidFill>
              <a:latin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11D6528-8229-00CD-1BC0-5E8913084B5F}"/>
              </a:ext>
            </a:extLst>
          </p:cNvPr>
          <p:cNvSpPr txBox="1"/>
          <p:nvPr/>
        </p:nvSpPr>
        <p:spPr>
          <a:xfrm>
            <a:off x="9324699" y="5401539"/>
            <a:ext cx="2640021" cy="1200329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u="sng" kern="1200" dirty="0">
                <a:solidFill>
                  <a:srgbClr val="ED7D3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SNAIL: </a:t>
            </a:r>
          </a:p>
          <a:p>
            <a:r>
              <a:rPr lang="en-US" sz="1800" kern="1200" dirty="0">
                <a:solidFill>
                  <a:srgbClr val="ED7D3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Wang, </a:t>
            </a:r>
            <a:r>
              <a:rPr lang="en-US" sz="1800" b="1" kern="1200" dirty="0">
                <a:solidFill>
                  <a:srgbClr val="ED7D3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MAR-W09.11</a:t>
            </a:r>
          </a:p>
          <a:p>
            <a:r>
              <a:rPr lang="en-US" dirty="0">
                <a:solidFill>
                  <a:schemeClr val="accent2"/>
                </a:solidFill>
                <a:latin typeface="arial" panose="020B0604020202020204" pitchFamily="34" charset="0"/>
              </a:rPr>
              <a:t>Mesits, </a:t>
            </a:r>
            <a:r>
              <a:rPr lang="en-US" b="1" dirty="0">
                <a:solidFill>
                  <a:schemeClr val="accent2"/>
                </a:solidFill>
                <a:latin typeface="arial" panose="020B0604020202020204" pitchFamily="34" charset="0"/>
              </a:rPr>
              <a:t>MAR-N17.3</a:t>
            </a:r>
          </a:p>
          <a:p>
            <a:r>
              <a:rPr lang="en-US" dirty="0">
                <a:solidFill>
                  <a:schemeClr val="accent2"/>
                </a:solidFill>
                <a:latin typeface="arial" panose="020B0604020202020204" pitchFamily="34" charset="0"/>
              </a:rPr>
              <a:t>Nowicki, </a:t>
            </a:r>
            <a:r>
              <a:rPr lang="en-US" b="1" dirty="0">
                <a:solidFill>
                  <a:schemeClr val="accent2"/>
                </a:solidFill>
                <a:latin typeface="arial" panose="020B0604020202020204" pitchFamily="34" charset="0"/>
              </a:rPr>
              <a:t>MAR-T09.11</a:t>
            </a:r>
          </a:p>
        </p:txBody>
      </p:sp>
    </p:spTree>
    <p:extLst>
      <p:ext uri="{BB962C8B-B14F-4D97-AF65-F5344CB8AC3E}">
        <p14:creationId xmlns:p14="http://schemas.microsoft.com/office/powerpoint/2010/main" val="14416530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AF876-CADA-58EE-BA2C-2E7C11E15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Gate crowding in a module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F2D7E1A-CD5E-3237-CB87-E26431EDEB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6536" y="1431611"/>
            <a:ext cx="4321126" cy="3900397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26211BEC-2E08-29EF-2DC8-2682605439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16922" y="5595070"/>
            <a:ext cx="4290820" cy="37388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33F184B-2C99-F716-C7EE-099ABBB9A60B}"/>
              </a:ext>
            </a:extLst>
          </p:cNvPr>
          <p:cNvSpPr txBox="1"/>
          <p:nvPr/>
        </p:nvSpPr>
        <p:spPr>
          <a:xfrm>
            <a:off x="0" y="6211669"/>
            <a:ext cx="416209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de Freitas, et al.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ITOR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(2021)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Park, et al.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J. Oper. Res. Soc. </a:t>
            </a:r>
            <a:r>
              <a:rPr lang="en-US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Jpn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(1996)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57BC1A9-B3B6-D66F-47BD-469F00C91C39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31009"/>
          <a:stretch/>
        </p:blipFill>
        <p:spPr>
          <a:xfrm>
            <a:off x="414270" y="1329394"/>
            <a:ext cx="6698892" cy="30052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6D4AF5B-17FF-C4A3-DD83-920F26F5CF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77958" y="4625423"/>
            <a:ext cx="5151566" cy="5563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EFE4290-AB72-6B80-AFB5-97265CFB03C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20972" y="5140180"/>
            <a:ext cx="3665538" cy="7468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1DC412B-2330-B725-DDC1-386307180F5B}"/>
              </a:ext>
            </a:extLst>
          </p:cNvPr>
          <p:cNvSpPr txBox="1"/>
          <p:nvPr/>
        </p:nvSpPr>
        <p:spPr>
          <a:xfrm>
            <a:off x="504497" y="825449"/>
            <a:ext cx="32592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Pairs of driven interactions</a:t>
            </a:r>
          </a:p>
          <a:p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Edge: conversion frequency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FB54317-69ED-8B3D-8BE6-60F0860E6E68}"/>
              </a:ext>
            </a:extLst>
          </p:cNvPr>
          <p:cNvSpPr txBox="1"/>
          <p:nvPr/>
        </p:nvSpPr>
        <p:spPr>
          <a:xfrm>
            <a:off x="4236986" y="825449"/>
            <a:ext cx="33307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“Compatibility graph”</a:t>
            </a:r>
          </a:p>
          <a:p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Edge: separation constraint (q)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6A09881-568F-1228-810C-B051059C44F0}"/>
              </a:ext>
            </a:extLst>
          </p:cNvPr>
          <p:cNvSpPr txBox="1"/>
          <p:nvPr/>
        </p:nvSpPr>
        <p:spPr>
          <a:xfrm>
            <a:off x="9484550" y="6396335"/>
            <a:ext cx="277792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Memarsadeghi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CSE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(2016)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3C52CB4-4A9D-F2D7-E780-E429FF5D78CE}"/>
              </a:ext>
            </a:extLst>
          </p:cNvPr>
          <p:cNvSpPr txBox="1"/>
          <p:nvPr/>
        </p:nvSpPr>
        <p:spPr>
          <a:xfrm>
            <a:off x="2370520" y="4259208"/>
            <a:ext cx="41590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u="sng" dirty="0">
                <a:latin typeface="Arial" panose="020B0604020202020204" pitchFamily="34" charset="0"/>
                <a:cs typeface="Arial" panose="020B0604020202020204" pitchFamily="34" charset="0"/>
              </a:rPr>
              <a:t>Frequency Allocation Problem</a:t>
            </a:r>
          </a:p>
        </p:txBody>
      </p:sp>
    </p:spTree>
    <p:extLst>
      <p:ext uri="{BB962C8B-B14F-4D97-AF65-F5344CB8AC3E}">
        <p14:creationId xmlns:p14="http://schemas.microsoft.com/office/powerpoint/2010/main" val="4020297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E7705-5996-0460-1FCE-59789FCA27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Spectral crowding of terms</a:t>
            </a:r>
          </a:p>
        </p:txBody>
      </p:sp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ADEF4A9D-AEEF-FD47-5890-DAC14304B3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3902" y="773770"/>
            <a:ext cx="8044833" cy="2002090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D99AFF31-8523-99CB-FFFA-2EC722C5A5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1727" y="2953656"/>
            <a:ext cx="7468546" cy="37403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99D278E-4A2E-F827-148C-F7ECA6892C1C}"/>
              </a:ext>
            </a:extLst>
          </p:cNvPr>
          <p:cNvSpPr txBox="1"/>
          <p:nvPr/>
        </p:nvSpPr>
        <p:spPr>
          <a:xfrm>
            <a:off x="0" y="6488668"/>
            <a:ext cx="334839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+mj-lt"/>
              </a:rPr>
              <a:t>Zhou, Chao. </a:t>
            </a:r>
            <a:r>
              <a:rPr lang="en-US" sz="1600" b="1" dirty="0">
                <a:latin typeface="+mj-lt"/>
              </a:rPr>
              <a:t>PhD Thesis </a:t>
            </a:r>
            <a:r>
              <a:rPr lang="en-US" sz="1600" dirty="0">
                <a:latin typeface="+mj-lt"/>
              </a:rPr>
              <a:t>(2023)</a:t>
            </a:r>
          </a:p>
        </p:txBody>
      </p:sp>
    </p:spTree>
    <p:extLst>
      <p:ext uri="{BB962C8B-B14F-4D97-AF65-F5344CB8AC3E}">
        <p14:creationId xmlns:p14="http://schemas.microsoft.com/office/powerpoint/2010/main" val="36273816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1627C-562F-FCFA-6474-9A4EBED52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Sources of infidelity from module crowding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414618D-7BAF-66B7-FC18-4BF7CA478B31}"/>
              </a:ext>
            </a:extLst>
          </p:cNvPr>
          <p:cNvSpPr txBox="1"/>
          <p:nvPr/>
        </p:nvSpPr>
        <p:spPr>
          <a:xfrm>
            <a:off x="7408398" y="751178"/>
            <a:ext cx="37531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u="sng" dirty="0">
                <a:latin typeface="+mj-lt"/>
              </a:rPr>
              <a:t>Incoherent loss from speed limits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B2AF0EB1-F883-6C9D-D71B-8F730F617C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54696" y="1269802"/>
            <a:ext cx="4691196" cy="3693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j-lt"/>
              </a:rPr>
              <a:t>Unwanted unitary terms decay with detuning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69999E97-A40D-72BD-B34D-5AD74366A2E3}"/>
              </a:ext>
            </a:extLst>
          </p:cNvPr>
          <p:cNvSpPr txBox="1">
            <a:spLocks/>
          </p:cNvSpPr>
          <p:nvPr/>
        </p:nvSpPr>
        <p:spPr>
          <a:xfrm>
            <a:off x="1402608" y="751178"/>
            <a:ext cx="3395373" cy="3693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794" indent="-342794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Ø"/>
              <a:defRPr lang="en-US" sz="18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u="sng" dirty="0">
                <a:latin typeface="+mj-lt"/>
              </a:rPr>
              <a:t>Coherent error from spectators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E630247-E963-6FF6-72B4-58348B440447}"/>
              </a:ext>
            </a:extLst>
          </p:cNvPr>
          <p:cNvSpPr txBox="1"/>
          <p:nvPr/>
        </p:nvSpPr>
        <p:spPr>
          <a:xfrm>
            <a:off x="6745378" y="1268895"/>
            <a:ext cx="5079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+mj-lt"/>
              </a:rPr>
              <a:t>Experimentally characterized max drive strength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DFE101C2-2160-8CCF-E4EE-89E5E29AA7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335570" y="5116011"/>
            <a:ext cx="3529448" cy="727096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1838C5F8-5CDB-6E11-DF4B-646841166548}"/>
              </a:ext>
            </a:extLst>
          </p:cNvPr>
          <p:cNvSpPr txBox="1"/>
          <p:nvPr/>
        </p:nvSpPr>
        <p:spPr>
          <a:xfrm>
            <a:off x="542273" y="4404398"/>
            <a:ext cx="51160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Remove explicit time-dependence with a worst-case approximation.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E0842968-2E06-005F-088D-56547DB622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04490" y="1734898"/>
            <a:ext cx="5591608" cy="249471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B1A4415-4389-60C7-F603-B053D10FBC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45378" y="1677700"/>
            <a:ext cx="5079206" cy="200714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A37C8A8-8FA1-5FF1-0908-3149480FE24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26960" y="3616858"/>
            <a:ext cx="5116043" cy="1984983"/>
          </a:xfrm>
          <a:prstGeom prst="rect">
            <a:avLst/>
          </a:prstGeom>
        </p:spPr>
      </p:pic>
      <p:pic>
        <p:nvPicPr>
          <p:cNvPr id="26" name="Picture 25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FAE9D1C8-284B-5784-2B50-674F2CF865D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7548" y="5688258"/>
            <a:ext cx="2285358" cy="855689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09C2A0B7-F7A2-7859-AB0C-3CBCF9ABBD40}"/>
              </a:ext>
            </a:extLst>
          </p:cNvPr>
          <p:cNvSpPr txBox="1"/>
          <p:nvPr/>
        </p:nvSpPr>
        <p:spPr>
          <a:xfrm>
            <a:off x="0" y="6273225"/>
            <a:ext cx="334839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+mj-lt"/>
              </a:rPr>
              <a:t>Zhou, Chao. </a:t>
            </a:r>
            <a:r>
              <a:rPr lang="en-US" sz="1600" b="1" dirty="0">
                <a:latin typeface="+mj-lt"/>
              </a:rPr>
              <a:t>PhD Thesis </a:t>
            </a:r>
            <a:r>
              <a:rPr lang="en-US" sz="1600" dirty="0">
                <a:latin typeface="+mj-lt"/>
              </a:rPr>
              <a:t>(2023)</a:t>
            </a:r>
          </a:p>
          <a:p>
            <a:r>
              <a:rPr lang="en-US" sz="1600" dirty="0">
                <a:latin typeface="+mj-lt"/>
              </a:rPr>
              <a:t>McKinney, et al. </a:t>
            </a:r>
            <a:r>
              <a:rPr lang="en-US" sz="1600" b="1" dirty="0">
                <a:latin typeface="+mj-lt"/>
              </a:rPr>
              <a:t>ISCA</a:t>
            </a:r>
            <a:r>
              <a:rPr lang="en-US" sz="1600" dirty="0">
                <a:latin typeface="+mj-lt"/>
              </a:rPr>
              <a:t> (2023)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7325BC-55E3-A65C-A940-43E37C10C6D5}"/>
              </a:ext>
            </a:extLst>
          </p:cNvPr>
          <p:cNvSpPr txBox="1"/>
          <p:nvPr/>
        </p:nvSpPr>
        <p:spPr>
          <a:xfrm>
            <a:off x="9299637" y="5692937"/>
            <a:ext cx="2662345" cy="923330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u="sng" dirty="0">
                <a:solidFill>
                  <a:schemeClr val="accent2"/>
                </a:solidFill>
                <a:latin typeface="arial" panose="020B0604020202020204" pitchFamily="34" charset="0"/>
              </a:rPr>
              <a:t>Parametric Speed limits:</a:t>
            </a:r>
            <a:br>
              <a:rPr lang="en-US" dirty="0">
                <a:solidFill>
                  <a:schemeClr val="accent2"/>
                </a:solidFill>
                <a:latin typeface="arial" panose="020B0604020202020204" pitchFamily="34" charset="0"/>
              </a:rPr>
            </a:br>
            <a:r>
              <a:rPr lang="en-US" dirty="0">
                <a:solidFill>
                  <a:schemeClr val="accent2"/>
                </a:solidFill>
                <a:latin typeface="arial" panose="020B0604020202020204" pitchFamily="34" charset="0"/>
              </a:rPr>
              <a:t>Xia, </a:t>
            </a:r>
            <a:r>
              <a:rPr lang="en-US" b="1" dirty="0">
                <a:solidFill>
                  <a:schemeClr val="accent2"/>
                </a:solidFill>
                <a:latin typeface="arial" panose="020B0604020202020204" pitchFamily="34" charset="0"/>
              </a:rPr>
              <a:t>MAR-L36.2</a:t>
            </a:r>
            <a:br>
              <a:rPr lang="en-US" dirty="0">
                <a:solidFill>
                  <a:schemeClr val="accent2"/>
                </a:solidFill>
                <a:latin typeface="arial" panose="020B0604020202020204" pitchFamily="34" charset="0"/>
              </a:rPr>
            </a:br>
            <a:r>
              <a:rPr lang="en-US" dirty="0">
                <a:solidFill>
                  <a:schemeClr val="accent2"/>
                </a:solidFill>
                <a:latin typeface="arial" panose="020B0604020202020204" pitchFamily="34" charset="0"/>
              </a:rPr>
              <a:t>Capocci, </a:t>
            </a:r>
            <a:r>
              <a:rPr lang="en-US" b="1" dirty="0">
                <a:solidFill>
                  <a:schemeClr val="accent2"/>
                </a:solidFill>
                <a:latin typeface="arial" panose="020B0604020202020204" pitchFamily="34" charset="0"/>
              </a:rPr>
              <a:t>MAR-L36.3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0C7DB53A-EA52-52CE-5DCE-75C098459E5E}"/>
              </a:ext>
            </a:extLst>
          </p:cNvPr>
          <p:cNvGrpSpPr/>
          <p:nvPr/>
        </p:nvGrpSpPr>
        <p:grpSpPr>
          <a:xfrm>
            <a:off x="7740991" y="3906449"/>
            <a:ext cx="2317440" cy="646331"/>
            <a:chOff x="3974163" y="5046043"/>
            <a:chExt cx="2317440" cy="646331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DA9E7562-6CF2-6BF9-DC18-C5247B34EFF7}"/>
                </a:ext>
              </a:extLst>
            </p:cNvPr>
            <p:cNvSpPr/>
            <p:nvPr/>
          </p:nvSpPr>
          <p:spPr>
            <a:xfrm>
              <a:off x="3974163" y="5046043"/>
              <a:ext cx="2317439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0AEBFE41-18E0-58E2-6F3B-D243B391AD2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974164" y="5073703"/>
              <a:ext cx="2317439" cy="58827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08901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22" grpId="0"/>
      <p:bldP spid="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CBDAF8-3947-6129-CA1F-E1AE54F7D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Error budgeting against spectators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4FF04A5-CDCC-9F9C-5D3E-F09AFC7A9B36}"/>
              </a:ext>
            </a:extLst>
          </p:cNvPr>
          <p:cNvGrpSpPr/>
          <p:nvPr/>
        </p:nvGrpSpPr>
        <p:grpSpPr>
          <a:xfrm>
            <a:off x="161410" y="948554"/>
            <a:ext cx="11566117" cy="4960891"/>
            <a:chOff x="184559" y="1309253"/>
            <a:chExt cx="11566117" cy="496089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FE154D2C-511A-1324-FDAA-916064CB794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4559" y="1309253"/>
              <a:ext cx="6167920" cy="4960891"/>
            </a:xfrm>
            <a:prstGeom prst="rect">
              <a:avLst/>
            </a:prstGeom>
          </p:spPr>
        </p:pic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218AD454-4A2A-B5A9-72F5-83C019917939}"/>
                </a:ext>
              </a:extLst>
            </p:cNvPr>
            <p:cNvSpPr/>
            <p:nvPr/>
          </p:nvSpPr>
          <p:spPr>
            <a:xfrm>
              <a:off x="307110" y="4729577"/>
              <a:ext cx="5922818" cy="301337"/>
            </a:xfrm>
            <a:prstGeom prst="roundRect">
              <a:avLst/>
            </a:prstGeom>
            <a:solidFill>
              <a:srgbClr val="FFA3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61279C3C-C704-7353-E1BE-5637E1FF3CAD}"/>
                </a:ext>
              </a:extLst>
            </p:cNvPr>
            <p:cNvSpPr/>
            <p:nvPr/>
          </p:nvSpPr>
          <p:spPr>
            <a:xfrm>
              <a:off x="307110" y="4425255"/>
              <a:ext cx="5922818" cy="301337"/>
            </a:xfrm>
            <a:prstGeom prst="roundRect">
              <a:avLst/>
            </a:prstGeom>
            <a:solidFill>
              <a:srgbClr val="FF39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C05DD24C-962C-C7A4-6E29-6FC6AE94513D}"/>
                </a:ext>
              </a:extLst>
            </p:cNvPr>
            <p:cNvSpPr/>
            <p:nvPr/>
          </p:nvSpPr>
          <p:spPr>
            <a:xfrm>
              <a:off x="307110" y="5033158"/>
              <a:ext cx="5922818" cy="274320"/>
            </a:xfrm>
            <a:prstGeom prst="roundRect">
              <a:avLst/>
            </a:prstGeom>
            <a:solidFill>
              <a:srgbClr val="80808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F00D65E6-86AE-818A-17AB-ED679911181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75030" y="1429406"/>
              <a:ext cx="5275646" cy="4720583"/>
            </a:xfrm>
            <a:prstGeom prst="rect">
              <a:avLst/>
            </a:prstGeom>
          </p:spPr>
        </p:pic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120D7807-34D5-4215-D66D-216609E99DF4}"/>
                </a:ext>
              </a:extLst>
            </p:cNvPr>
            <p:cNvSpPr/>
            <p:nvPr/>
          </p:nvSpPr>
          <p:spPr>
            <a:xfrm>
              <a:off x="288826" y="2749420"/>
              <a:ext cx="5922818" cy="301337"/>
            </a:xfrm>
            <a:prstGeom prst="roundRect">
              <a:avLst/>
            </a:prstGeom>
            <a:solidFill>
              <a:srgbClr val="FFA3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0D9DEE75-4E24-8200-989C-515D8AE45209}"/>
                </a:ext>
              </a:extLst>
            </p:cNvPr>
            <p:cNvSpPr/>
            <p:nvPr/>
          </p:nvSpPr>
          <p:spPr>
            <a:xfrm>
              <a:off x="288826" y="2484431"/>
              <a:ext cx="5922818" cy="259760"/>
            </a:xfrm>
            <a:prstGeom prst="roundRect">
              <a:avLst/>
            </a:prstGeom>
            <a:solidFill>
              <a:srgbClr val="FF39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A54FA689-EA4B-7DB7-9E63-EC7F355EECE3}"/>
                </a:ext>
              </a:extLst>
            </p:cNvPr>
            <p:cNvSpPr/>
            <p:nvPr/>
          </p:nvSpPr>
          <p:spPr>
            <a:xfrm>
              <a:off x="288826" y="3050757"/>
              <a:ext cx="5922818" cy="301337"/>
            </a:xfrm>
            <a:prstGeom prst="roundRect">
              <a:avLst/>
            </a:prstGeom>
            <a:solidFill>
              <a:srgbClr val="80808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3B53D5C0-5495-415C-E9D6-F25584BBA8E8}"/>
                </a:ext>
              </a:extLst>
            </p:cNvPr>
            <p:cNvSpPr/>
            <p:nvPr/>
          </p:nvSpPr>
          <p:spPr>
            <a:xfrm>
              <a:off x="307110" y="1925499"/>
              <a:ext cx="5922818" cy="301337"/>
            </a:xfrm>
            <a:prstGeom prst="roundRect">
              <a:avLst/>
            </a:prstGeom>
            <a:solidFill>
              <a:srgbClr val="0000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022E62F0-2BBC-6FAD-EF40-4F798F33A319}"/>
              </a:ext>
            </a:extLst>
          </p:cNvPr>
          <p:cNvSpPr txBox="1"/>
          <p:nvPr/>
        </p:nvSpPr>
        <p:spPr>
          <a:xfrm>
            <a:off x="2746432" y="6118500"/>
            <a:ext cx="6764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each interaction, use infidelity vs detuning characterization in </a:t>
            </a:r>
            <a:r>
              <a:rPr lang="en-US" b="1" dirty="0"/>
              <a:t>Nelder-Mead minimization </a:t>
            </a:r>
            <a:r>
              <a:rPr lang="en-US" dirty="0"/>
              <a:t>to allocate best mode frequencies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6E3FB33-4801-B550-1C75-A60C02B3735B}"/>
              </a:ext>
            </a:extLst>
          </p:cNvPr>
          <p:cNvSpPr/>
          <p:nvPr/>
        </p:nvSpPr>
        <p:spPr>
          <a:xfrm>
            <a:off x="2681468" y="6118500"/>
            <a:ext cx="6829064" cy="617966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2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3A3E5-80DF-EE59-7FCD-23FF8952F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fidelities from optimized frequency stacks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41B54BE-A279-9C19-E9C3-472A1A2549F3}"/>
              </a:ext>
            </a:extLst>
          </p:cNvPr>
          <p:cNvGrpSpPr/>
          <p:nvPr/>
        </p:nvGrpSpPr>
        <p:grpSpPr>
          <a:xfrm>
            <a:off x="756496" y="960403"/>
            <a:ext cx="4701259" cy="5705548"/>
            <a:chOff x="4414725" y="388171"/>
            <a:chExt cx="5142971" cy="6241619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E97AF6F-7F64-D62C-DBE9-F868384C43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985696" y="388171"/>
              <a:ext cx="4572000" cy="2584679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6EA199D-45C8-5E9F-7237-30CAC97AAF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985696" y="1611001"/>
              <a:ext cx="4572000" cy="2584679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AFEA720-1A19-B0C4-4F38-EF99CF251A7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985696" y="2826242"/>
              <a:ext cx="4572000" cy="2584679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3D4E379-DAE0-8DBA-7EE7-5A6EC819017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985696" y="4045111"/>
              <a:ext cx="4572000" cy="2584679"/>
            </a:xfrm>
            <a:prstGeom prst="rect">
              <a:avLst/>
            </a:prstGeom>
          </p:spPr>
        </p:pic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567B773A-D502-DEF5-8736-60E5C90AE7EB}"/>
                </a:ext>
              </a:extLst>
            </p:cNvPr>
            <p:cNvGrpSpPr/>
            <p:nvPr/>
          </p:nvGrpSpPr>
          <p:grpSpPr>
            <a:xfrm>
              <a:off x="4431516" y="880193"/>
              <a:ext cx="869880" cy="347986"/>
              <a:chOff x="7372074" y="2813265"/>
              <a:chExt cx="1365110" cy="546097"/>
            </a:xfrm>
          </p:grpSpPr>
          <p:sp>
            <p:nvSpPr>
              <p:cNvPr id="44" name="Rectangle: Rounded Corners 43">
                <a:extLst>
                  <a:ext uri="{FF2B5EF4-FFF2-40B4-BE49-F238E27FC236}">
                    <a16:creationId xmlns:a16="http://schemas.microsoft.com/office/drawing/2014/main" id="{0A70DC2B-119B-B3BD-3970-FCA1C430B87B}"/>
                  </a:ext>
                </a:extLst>
              </p:cNvPr>
              <p:cNvSpPr/>
              <p:nvPr/>
            </p:nvSpPr>
            <p:spPr>
              <a:xfrm>
                <a:off x="7372074" y="2813265"/>
                <a:ext cx="1365110" cy="546097"/>
              </a:xfrm>
              <a:prstGeom prst="roundRect">
                <a:avLst/>
              </a:prstGeom>
              <a:solidFill>
                <a:srgbClr val="A6CAEC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dirty="0"/>
              </a:p>
            </p:txBody>
          </p: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D6E78761-23DF-0E4F-1806-EDB5512D20D1}"/>
                  </a:ext>
                </a:extLst>
              </p:cNvPr>
              <p:cNvCxnSpPr>
                <a:cxnSpLocks/>
                <a:stCxn id="49" idx="2"/>
                <a:endCxn id="47" idx="6"/>
              </p:cNvCxnSpPr>
              <p:nvPr/>
            </p:nvCxnSpPr>
            <p:spPr>
              <a:xfrm flipH="1">
                <a:off x="7732115" y="3086315"/>
                <a:ext cx="144065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8402D600-5205-1E33-66FD-F8039875F97E}"/>
                  </a:ext>
                </a:extLst>
              </p:cNvPr>
              <p:cNvCxnSpPr>
                <a:cxnSpLocks/>
                <a:stCxn id="48" idx="2"/>
                <a:endCxn id="49" idx="6"/>
              </p:cNvCxnSpPr>
              <p:nvPr/>
            </p:nvCxnSpPr>
            <p:spPr>
              <a:xfrm flipH="1">
                <a:off x="8162617" y="3086315"/>
                <a:ext cx="144065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B7E271F6-CC75-F642-5A7A-ADA258E65205}"/>
                  </a:ext>
                </a:extLst>
              </p:cNvPr>
              <p:cNvSpPr/>
              <p:nvPr/>
            </p:nvSpPr>
            <p:spPr>
              <a:xfrm>
                <a:off x="7445678" y="2943096"/>
                <a:ext cx="286437" cy="286437"/>
              </a:xfrm>
              <a:prstGeom prst="ellipse">
                <a:avLst/>
              </a:prstGeom>
              <a:solidFill>
                <a:srgbClr val="85D74C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dirty="0"/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C37785C3-E3C5-109B-CD68-C34537A73BA8}"/>
                  </a:ext>
                </a:extLst>
              </p:cNvPr>
              <p:cNvSpPr/>
              <p:nvPr/>
            </p:nvSpPr>
            <p:spPr>
              <a:xfrm>
                <a:off x="8306682" y="2943096"/>
                <a:ext cx="286437" cy="286437"/>
              </a:xfrm>
              <a:prstGeom prst="ellipse">
                <a:avLst/>
              </a:prstGeom>
              <a:solidFill>
                <a:srgbClr val="85D74C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dirty="0"/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C9E6F471-1CB8-54AD-A9EB-30A628F520F8}"/>
                  </a:ext>
                </a:extLst>
              </p:cNvPr>
              <p:cNvSpPr/>
              <p:nvPr/>
            </p:nvSpPr>
            <p:spPr>
              <a:xfrm>
                <a:off x="7876180" y="2943096"/>
                <a:ext cx="286437" cy="286437"/>
              </a:xfrm>
              <a:prstGeom prst="ellipse">
                <a:avLst/>
              </a:prstGeom>
              <a:solidFill>
                <a:srgbClr val="D7484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dirty="0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28703009-96D7-FF19-9158-D0AC29E203C9}"/>
                </a:ext>
              </a:extLst>
            </p:cNvPr>
            <p:cNvGrpSpPr/>
            <p:nvPr/>
          </p:nvGrpSpPr>
          <p:grpSpPr>
            <a:xfrm>
              <a:off x="4433532" y="1910460"/>
              <a:ext cx="835778" cy="752355"/>
              <a:chOff x="8628253" y="3763394"/>
              <a:chExt cx="1114291" cy="1003069"/>
            </a:xfrm>
          </p:grpSpPr>
          <p:sp>
            <p:nvSpPr>
              <p:cNvPr id="36" name="Isosceles Triangle 35">
                <a:extLst>
                  <a:ext uri="{FF2B5EF4-FFF2-40B4-BE49-F238E27FC236}">
                    <a16:creationId xmlns:a16="http://schemas.microsoft.com/office/drawing/2014/main" id="{7912F688-FC93-8168-71A5-86236391F112}"/>
                  </a:ext>
                </a:extLst>
              </p:cNvPr>
              <p:cNvSpPr/>
              <p:nvPr/>
            </p:nvSpPr>
            <p:spPr>
              <a:xfrm rot="10800000">
                <a:off x="8628253" y="3763394"/>
                <a:ext cx="1114291" cy="1003069"/>
              </a:xfrm>
              <a:prstGeom prst="triangle">
                <a:avLst/>
              </a:prstGeom>
              <a:solidFill>
                <a:srgbClr val="A6CAEC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dirty="0"/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A2B6E771-43F5-F269-3CA0-575FD7C4BDAB}"/>
                  </a:ext>
                </a:extLst>
              </p:cNvPr>
              <p:cNvSpPr/>
              <p:nvPr/>
            </p:nvSpPr>
            <p:spPr>
              <a:xfrm>
                <a:off x="8757053" y="3782229"/>
                <a:ext cx="251233" cy="251233"/>
              </a:xfrm>
              <a:prstGeom prst="ellipse">
                <a:avLst/>
              </a:prstGeom>
              <a:solidFill>
                <a:srgbClr val="85D74C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dirty="0"/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96A49B4F-487C-83DB-35C0-DCFE51437652}"/>
                  </a:ext>
                </a:extLst>
              </p:cNvPr>
              <p:cNvSpPr/>
              <p:nvPr/>
            </p:nvSpPr>
            <p:spPr>
              <a:xfrm>
                <a:off x="9080814" y="4024296"/>
                <a:ext cx="251233" cy="251233"/>
              </a:xfrm>
              <a:prstGeom prst="ellipse">
                <a:avLst/>
              </a:prstGeom>
              <a:solidFill>
                <a:srgbClr val="D7484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dirty="0"/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6C802A63-94FE-E4D7-8DD1-9673342AA8E5}"/>
                  </a:ext>
                </a:extLst>
              </p:cNvPr>
              <p:cNvSpPr/>
              <p:nvPr/>
            </p:nvSpPr>
            <p:spPr>
              <a:xfrm>
                <a:off x="9080814" y="4347375"/>
                <a:ext cx="251233" cy="251233"/>
              </a:xfrm>
              <a:prstGeom prst="ellipse">
                <a:avLst/>
              </a:prstGeom>
              <a:solidFill>
                <a:srgbClr val="85D74C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dirty="0"/>
              </a:p>
            </p:txBody>
          </p: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0D386D2F-516A-86EA-FC0E-40CE5855F39C}"/>
                  </a:ext>
                </a:extLst>
              </p:cNvPr>
              <p:cNvCxnSpPr>
                <a:cxnSpLocks/>
                <a:stCxn id="37" idx="5"/>
                <a:endCxn id="38" idx="1"/>
              </p:cNvCxnSpPr>
              <p:nvPr/>
            </p:nvCxnSpPr>
            <p:spPr>
              <a:xfrm>
                <a:off x="8971494" y="3996669"/>
                <a:ext cx="146113" cy="64419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99C6EDF9-BC5C-D969-9BC9-A354EDB4CB9A}"/>
                  </a:ext>
                </a:extLst>
              </p:cNvPr>
              <p:cNvSpPr/>
              <p:nvPr/>
            </p:nvSpPr>
            <p:spPr>
              <a:xfrm>
                <a:off x="9417999" y="3782229"/>
                <a:ext cx="251233" cy="251233"/>
              </a:xfrm>
              <a:prstGeom prst="ellipse">
                <a:avLst/>
              </a:prstGeom>
              <a:solidFill>
                <a:srgbClr val="85D74C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dirty="0"/>
              </a:p>
            </p:txBody>
          </p: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794FC0E9-983C-96A4-3D4B-B28FD4C8710E}"/>
                  </a:ext>
                </a:extLst>
              </p:cNvPr>
              <p:cNvCxnSpPr>
                <a:cxnSpLocks/>
                <a:stCxn id="38" idx="4"/>
                <a:endCxn id="39" idx="0"/>
              </p:cNvCxnSpPr>
              <p:nvPr/>
            </p:nvCxnSpPr>
            <p:spPr>
              <a:xfrm>
                <a:off x="9206432" y="4275530"/>
                <a:ext cx="0" cy="7184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5879A230-FD8A-A650-79DF-7C5917870F64}"/>
                  </a:ext>
                </a:extLst>
              </p:cNvPr>
              <p:cNvCxnSpPr>
                <a:cxnSpLocks/>
                <a:stCxn id="41" idx="3"/>
                <a:endCxn id="38" idx="7"/>
              </p:cNvCxnSpPr>
              <p:nvPr/>
            </p:nvCxnSpPr>
            <p:spPr>
              <a:xfrm flipH="1">
                <a:off x="9295255" y="3996669"/>
                <a:ext cx="159536" cy="64419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C3ECFE4D-2AD0-A19A-CB66-5E141FAEF19B}"/>
                </a:ext>
              </a:extLst>
            </p:cNvPr>
            <p:cNvGrpSpPr/>
            <p:nvPr/>
          </p:nvGrpSpPr>
          <p:grpSpPr>
            <a:xfrm>
              <a:off x="4448043" y="3131009"/>
              <a:ext cx="836827" cy="762390"/>
              <a:chOff x="1156382" y="3202687"/>
              <a:chExt cx="1285876" cy="1171496"/>
            </a:xfrm>
          </p:grpSpPr>
          <p:sp>
            <p:nvSpPr>
              <p:cNvPr id="25" name="Rectangle: Rounded Corners 24">
                <a:extLst>
                  <a:ext uri="{FF2B5EF4-FFF2-40B4-BE49-F238E27FC236}">
                    <a16:creationId xmlns:a16="http://schemas.microsoft.com/office/drawing/2014/main" id="{2394C284-51A5-28C2-B142-2DAEDF25F2B9}"/>
                  </a:ext>
                </a:extLst>
              </p:cNvPr>
              <p:cNvSpPr/>
              <p:nvPr/>
            </p:nvSpPr>
            <p:spPr>
              <a:xfrm>
                <a:off x="1156382" y="3202687"/>
                <a:ext cx="1285876" cy="1171496"/>
              </a:xfrm>
              <a:prstGeom prst="roundRect">
                <a:avLst/>
              </a:prstGeom>
              <a:solidFill>
                <a:srgbClr val="A6CAEC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dirty="0"/>
              </a:p>
            </p:txBody>
          </p:sp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62C784FD-834E-C1F4-C0FE-A2D004C2A707}"/>
                  </a:ext>
                </a:extLst>
              </p:cNvPr>
              <p:cNvGrpSpPr/>
              <p:nvPr/>
            </p:nvGrpSpPr>
            <p:grpSpPr>
              <a:xfrm>
                <a:off x="1245687" y="3266593"/>
                <a:ext cx="1115661" cy="1080093"/>
                <a:chOff x="1025209" y="5037382"/>
                <a:chExt cx="1115661" cy="1080093"/>
              </a:xfrm>
            </p:grpSpPr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0BA348DB-436F-2C5A-C6C0-2500A529652C}"/>
                    </a:ext>
                  </a:extLst>
                </p:cNvPr>
                <p:cNvCxnSpPr>
                  <a:cxnSpLocks/>
                  <a:endCxn id="31" idx="5"/>
                </p:cNvCxnSpPr>
                <p:nvPr/>
              </p:nvCxnSpPr>
              <p:spPr>
                <a:xfrm flipH="1" flipV="1">
                  <a:off x="1269700" y="5281872"/>
                  <a:ext cx="207870" cy="194286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34FF9DF7-65FD-4A22-7675-9D653CDE2B5B}"/>
                    </a:ext>
                  </a:extLst>
                </p:cNvPr>
                <p:cNvCxnSpPr>
                  <a:cxnSpLocks/>
                  <a:endCxn id="33" idx="7"/>
                </p:cNvCxnSpPr>
                <p:nvPr/>
              </p:nvCxnSpPr>
              <p:spPr>
                <a:xfrm flipH="1">
                  <a:off x="1269699" y="5678700"/>
                  <a:ext cx="207871" cy="194286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Connector 28">
                  <a:extLst>
                    <a:ext uri="{FF2B5EF4-FFF2-40B4-BE49-F238E27FC236}">
                      <a16:creationId xmlns:a16="http://schemas.microsoft.com/office/drawing/2014/main" id="{0C71B7EA-7966-A5DE-B056-19FB5E3C0C2E}"/>
                    </a:ext>
                  </a:extLst>
                </p:cNvPr>
                <p:cNvCxnSpPr>
                  <a:cxnSpLocks/>
                  <a:stCxn id="32" idx="3"/>
                </p:cNvCxnSpPr>
                <p:nvPr/>
              </p:nvCxnSpPr>
              <p:spPr>
                <a:xfrm flipH="1">
                  <a:off x="1680112" y="5281872"/>
                  <a:ext cx="207872" cy="194286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9">
                  <a:extLst>
                    <a:ext uri="{FF2B5EF4-FFF2-40B4-BE49-F238E27FC236}">
                      <a16:creationId xmlns:a16="http://schemas.microsoft.com/office/drawing/2014/main" id="{B1CCD612-0C6D-8A73-CCFB-485DB453BC0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1680112" y="5678700"/>
                  <a:ext cx="207871" cy="199654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31" name="Oval 30">
                  <a:extLst>
                    <a:ext uri="{FF2B5EF4-FFF2-40B4-BE49-F238E27FC236}">
                      <a16:creationId xmlns:a16="http://schemas.microsoft.com/office/drawing/2014/main" id="{689255AC-0255-C3F0-852F-9011694F28B5}"/>
                    </a:ext>
                  </a:extLst>
                </p:cNvPr>
                <p:cNvSpPr/>
                <p:nvPr/>
              </p:nvSpPr>
              <p:spPr>
                <a:xfrm>
                  <a:off x="1025210" y="5037382"/>
                  <a:ext cx="286437" cy="286437"/>
                </a:xfrm>
                <a:prstGeom prst="ellipse">
                  <a:avLst/>
                </a:prstGeom>
                <a:solidFill>
                  <a:srgbClr val="85D74C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dirty="0"/>
                </a:p>
              </p:txBody>
            </p:sp>
            <p:sp>
              <p:nvSpPr>
                <p:cNvPr id="32" name="Oval 31">
                  <a:extLst>
                    <a:ext uri="{FF2B5EF4-FFF2-40B4-BE49-F238E27FC236}">
                      <a16:creationId xmlns:a16="http://schemas.microsoft.com/office/drawing/2014/main" id="{36FC47A0-D06D-F593-71F6-A3D4CBA79136}"/>
                    </a:ext>
                  </a:extLst>
                </p:cNvPr>
                <p:cNvSpPr/>
                <p:nvPr/>
              </p:nvSpPr>
              <p:spPr>
                <a:xfrm>
                  <a:off x="1846037" y="5037382"/>
                  <a:ext cx="286437" cy="286437"/>
                </a:xfrm>
                <a:prstGeom prst="ellipse">
                  <a:avLst/>
                </a:prstGeom>
                <a:solidFill>
                  <a:srgbClr val="85D74C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dirty="0"/>
                </a:p>
              </p:txBody>
            </p:sp>
            <p:sp>
              <p:nvSpPr>
                <p:cNvPr id="33" name="Oval 32">
                  <a:extLst>
                    <a:ext uri="{FF2B5EF4-FFF2-40B4-BE49-F238E27FC236}">
                      <a16:creationId xmlns:a16="http://schemas.microsoft.com/office/drawing/2014/main" id="{31076E8B-9AF9-7127-22D6-37CFE2753026}"/>
                    </a:ext>
                  </a:extLst>
                </p:cNvPr>
                <p:cNvSpPr/>
                <p:nvPr/>
              </p:nvSpPr>
              <p:spPr>
                <a:xfrm>
                  <a:off x="1025209" y="5831038"/>
                  <a:ext cx="286437" cy="286437"/>
                </a:xfrm>
                <a:prstGeom prst="ellipse">
                  <a:avLst/>
                </a:prstGeom>
                <a:solidFill>
                  <a:srgbClr val="85D74C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dirty="0"/>
                </a:p>
              </p:txBody>
            </p:sp>
            <p:sp>
              <p:nvSpPr>
                <p:cNvPr id="34" name="Oval 33">
                  <a:extLst>
                    <a:ext uri="{FF2B5EF4-FFF2-40B4-BE49-F238E27FC236}">
                      <a16:creationId xmlns:a16="http://schemas.microsoft.com/office/drawing/2014/main" id="{8C47592B-E90C-3320-ABDD-ADF1AB952AB2}"/>
                    </a:ext>
                  </a:extLst>
                </p:cNvPr>
                <p:cNvSpPr/>
                <p:nvPr/>
              </p:nvSpPr>
              <p:spPr>
                <a:xfrm>
                  <a:off x="1435620" y="5434210"/>
                  <a:ext cx="286437" cy="286437"/>
                </a:xfrm>
                <a:prstGeom prst="ellipse">
                  <a:avLst/>
                </a:prstGeom>
                <a:solidFill>
                  <a:srgbClr val="D74843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dirty="0"/>
                </a:p>
              </p:txBody>
            </p:sp>
            <p:sp>
              <p:nvSpPr>
                <p:cNvPr id="35" name="Oval 34">
                  <a:extLst>
                    <a:ext uri="{FF2B5EF4-FFF2-40B4-BE49-F238E27FC236}">
                      <a16:creationId xmlns:a16="http://schemas.microsoft.com/office/drawing/2014/main" id="{A50D78C5-250C-302B-3F88-C6745211C9D6}"/>
                    </a:ext>
                  </a:extLst>
                </p:cNvPr>
                <p:cNvSpPr/>
                <p:nvPr/>
              </p:nvSpPr>
              <p:spPr>
                <a:xfrm>
                  <a:off x="1854433" y="5814954"/>
                  <a:ext cx="286437" cy="286437"/>
                </a:xfrm>
                <a:prstGeom prst="ellipse">
                  <a:avLst/>
                </a:prstGeom>
                <a:solidFill>
                  <a:srgbClr val="85D74C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dirty="0"/>
                </a:p>
              </p:txBody>
            </p:sp>
          </p:grp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C411974-EA92-A664-484F-FC3B0A6F3980}"/>
                </a:ext>
              </a:extLst>
            </p:cNvPr>
            <p:cNvGrpSpPr/>
            <p:nvPr/>
          </p:nvGrpSpPr>
          <p:grpSpPr>
            <a:xfrm>
              <a:off x="4414725" y="4284356"/>
              <a:ext cx="903462" cy="855979"/>
              <a:chOff x="7865745" y="3867834"/>
              <a:chExt cx="1341120" cy="1270635"/>
            </a:xfrm>
          </p:grpSpPr>
          <p:sp>
            <p:nvSpPr>
              <p:cNvPr id="12" name="Pentagon 11">
                <a:extLst>
                  <a:ext uri="{FF2B5EF4-FFF2-40B4-BE49-F238E27FC236}">
                    <a16:creationId xmlns:a16="http://schemas.microsoft.com/office/drawing/2014/main" id="{13A432B9-1804-B2F2-EBAC-4C59131D5D76}"/>
                  </a:ext>
                </a:extLst>
              </p:cNvPr>
              <p:cNvSpPr/>
              <p:nvPr/>
            </p:nvSpPr>
            <p:spPr>
              <a:xfrm>
                <a:off x="7865745" y="3867834"/>
                <a:ext cx="1341120" cy="1270635"/>
              </a:xfrm>
              <a:prstGeom prst="pentagon">
                <a:avLst/>
              </a:prstGeom>
              <a:solidFill>
                <a:srgbClr val="A6CAEC"/>
              </a:solidFill>
            </p:spPr>
            <p:style>
              <a:lnRef idx="2">
                <a:schemeClr val="accent5">
                  <a:shade val="15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dirty="0"/>
              </a:p>
            </p:txBody>
          </p: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EB3387F1-0343-FA29-EC09-A99258912C96}"/>
                  </a:ext>
                </a:extLst>
              </p:cNvPr>
              <p:cNvGrpSpPr/>
              <p:nvPr/>
            </p:nvGrpSpPr>
            <p:grpSpPr>
              <a:xfrm>
                <a:off x="7902090" y="4258663"/>
                <a:ext cx="1278319" cy="859311"/>
                <a:chOff x="923004" y="5290991"/>
                <a:chExt cx="1278319" cy="859311"/>
              </a:xfrm>
            </p:grpSpPr>
            <p:cxnSp>
              <p:nvCxnSpPr>
                <p:cNvPr id="16" name="Straight Connector 15">
                  <a:extLst>
                    <a:ext uri="{FF2B5EF4-FFF2-40B4-BE49-F238E27FC236}">
                      <a16:creationId xmlns:a16="http://schemas.microsoft.com/office/drawing/2014/main" id="{C09630FE-3980-B462-F074-2FD898465560}"/>
                    </a:ext>
                  </a:extLst>
                </p:cNvPr>
                <p:cNvCxnSpPr>
                  <a:cxnSpLocks/>
                  <a:stCxn id="23" idx="2"/>
                  <a:endCxn id="20" idx="5"/>
                </p:cNvCxnSpPr>
                <p:nvPr/>
              </p:nvCxnSpPr>
              <p:spPr>
                <a:xfrm flipH="1" flipV="1">
                  <a:off x="1167493" y="5535480"/>
                  <a:ext cx="268127" cy="41949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Straight Connector 16">
                  <a:extLst>
                    <a:ext uri="{FF2B5EF4-FFF2-40B4-BE49-F238E27FC236}">
                      <a16:creationId xmlns:a16="http://schemas.microsoft.com/office/drawing/2014/main" id="{5797E960-B217-0A70-AA1A-8F24C2BBE692}"/>
                    </a:ext>
                  </a:extLst>
                </p:cNvPr>
                <p:cNvCxnSpPr>
                  <a:cxnSpLocks/>
                  <a:endCxn id="22" idx="0"/>
                </p:cNvCxnSpPr>
                <p:nvPr/>
              </p:nvCxnSpPr>
              <p:spPr>
                <a:xfrm flipH="1">
                  <a:off x="1271430" y="5678699"/>
                  <a:ext cx="212295" cy="185166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Straight Connector 17">
                  <a:extLst>
                    <a:ext uri="{FF2B5EF4-FFF2-40B4-BE49-F238E27FC236}">
                      <a16:creationId xmlns:a16="http://schemas.microsoft.com/office/drawing/2014/main" id="{94001802-3047-5C84-6326-0BEF1E187D1E}"/>
                    </a:ext>
                  </a:extLst>
                </p:cNvPr>
                <p:cNvCxnSpPr>
                  <a:cxnSpLocks/>
                  <a:stCxn id="21" idx="3"/>
                  <a:endCxn id="23" idx="6"/>
                </p:cNvCxnSpPr>
                <p:nvPr/>
              </p:nvCxnSpPr>
              <p:spPr>
                <a:xfrm flipH="1">
                  <a:off x="1722057" y="5535481"/>
                  <a:ext cx="234777" cy="41948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Straight Connector 18">
                  <a:extLst>
                    <a:ext uri="{FF2B5EF4-FFF2-40B4-BE49-F238E27FC236}">
                      <a16:creationId xmlns:a16="http://schemas.microsoft.com/office/drawing/2014/main" id="{5024A598-350A-6649-6B2B-B6A9CBACBEB9}"/>
                    </a:ext>
                  </a:extLst>
                </p:cNvPr>
                <p:cNvCxnSpPr>
                  <a:cxnSpLocks/>
                  <a:stCxn id="24" idx="0"/>
                  <a:endCxn id="23" idx="5"/>
                </p:cNvCxnSpPr>
                <p:nvPr/>
              </p:nvCxnSpPr>
              <p:spPr>
                <a:xfrm flipH="1" flipV="1">
                  <a:off x="1680109" y="5678699"/>
                  <a:ext cx="185167" cy="185166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20" name="Oval 19">
                  <a:extLst>
                    <a:ext uri="{FF2B5EF4-FFF2-40B4-BE49-F238E27FC236}">
                      <a16:creationId xmlns:a16="http://schemas.microsoft.com/office/drawing/2014/main" id="{57D5A351-61F1-621A-6800-F4E92B1442F0}"/>
                    </a:ext>
                  </a:extLst>
                </p:cNvPr>
                <p:cNvSpPr/>
                <p:nvPr/>
              </p:nvSpPr>
              <p:spPr>
                <a:xfrm>
                  <a:off x="923004" y="5290991"/>
                  <a:ext cx="286437" cy="286437"/>
                </a:xfrm>
                <a:prstGeom prst="ellipse">
                  <a:avLst/>
                </a:prstGeom>
                <a:solidFill>
                  <a:srgbClr val="85D74C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dirty="0"/>
                </a:p>
              </p:txBody>
            </p:sp>
            <p:sp>
              <p:nvSpPr>
                <p:cNvPr id="21" name="Oval 20">
                  <a:extLst>
                    <a:ext uri="{FF2B5EF4-FFF2-40B4-BE49-F238E27FC236}">
                      <a16:creationId xmlns:a16="http://schemas.microsoft.com/office/drawing/2014/main" id="{C63C5945-18AD-3A79-67F0-099EEC8FDB06}"/>
                    </a:ext>
                  </a:extLst>
                </p:cNvPr>
                <p:cNvSpPr/>
                <p:nvPr/>
              </p:nvSpPr>
              <p:spPr>
                <a:xfrm>
                  <a:off x="1914886" y="5290992"/>
                  <a:ext cx="286437" cy="286437"/>
                </a:xfrm>
                <a:prstGeom prst="ellipse">
                  <a:avLst/>
                </a:prstGeom>
                <a:solidFill>
                  <a:srgbClr val="85D74C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dirty="0"/>
                </a:p>
              </p:txBody>
            </p:sp>
            <p:sp>
              <p:nvSpPr>
                <p:cNvPr id="22" name="Oval 21">
                  <a:extLst>
                    <a:ext uri="{FF2B5EF4-FFF2-40B4-BE49-F238E27FC236}">
                      <a16:creationId xmlns:a16="http://schemas.microsoft.com/office/drawing/2014/main" id="{7141EBF8-0836-3FB3-2454-EB0C46753BC2}"/>
                    </a:ext>
                  </a:extLst>
                </p:cNvPr>
                <p:cNvSpPr/>
                <p:nvPr/>
              </p:nvSpPr>
              <p:spPr>
                <a:xfrm>
                  <a:off x="1128211" y="5863865"/>
                  <a:ext cx="286437" cy="286437"/>
                </a:xfrm>
                <a:prstGeom prst="ellipse">
                  <a:avLst/>
                </a:prstGeom>
                <a:solidFill>
                  <a:srgbClr val="85D74C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dirty="0"/>
                </a:p>
              </p:txBody>
            </p:sp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812DF3BA-CF36-7F34-B4AF-36AF8CD85902}"/>
                    </a:ext>
                  </a:extLst>
                </p:cNvPr>
                <p:cNvSpPr/>
                <p:nvPr/>
              </p:nvSpPr>
              <p:spPr>
                <a:xfrm>
                  <a:off x="1435620" y="5434210"/>
                  <a:ext cx="286437" cy="286437"/>
                </a:xfrm>
                <a:prstGeom prst="ellipse">
                  <a:avLst/>
                </a:prstGeom>
                <a:solidFill>
                  <a:srgbClr val="D74843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dirty="0"/>
                </a:p>
              </p:txBody>
            </p:sp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65971485-B589-1546-31FF-330C63C734F5}"/>
                    </a:ext>
                  </a:extLst>
                </p:cNvPr>
                <p:cNvSpPr/>
                <p:nvPr/>
              </p:nvSpPr>
              <p:spPr>
                <a:xfrm>
                  <a:off x="1722057" y="5863865"/>
                  <a:ext cx="286437" cy="286437"/>
                </a:xfrm>
                <a:prstGeom prst="ellipse">
                  <a:avLst/>
                </a:prstGeom>
                <a:solidFill>
                  <a:srgbClr val="85D74C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dirty="0"/>
                </a:p>
              </p:txBody>
            </p:sp>
          </p:grp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2B6405A1-DA67-C59A-BCA7-099C7D7838A7}"/>
                  </a:ext>
                </a:extLst>
              </p:cNvPr>
              <p:cNvCxnSpPr>
                <a:cxnSpLocks/>
                <a:stCxn id="23" idx="0"/>
                <a:endCxn id="15" idx="4"/>
              </p:cNvCxnSpPr>
              <p:nvPr/>
            </p:nvCxnSpPr>
            <p:spPr>
              <a:xfrm flipV="1">
                <a:off x="8557925" y="4236145"/>
                <a:ext cx="0" cy="165737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1CCC9E05-181A-B02E-A9D2-25F01D64D91B}"/>
                  </a:ext>
                </a:extLst>
              </p:cNvPr>
              <p:cNvSpPr/>
              <p:nvPr/>
            </p:nvSpPr>
            <p:spPr>
              <a:xfrm>
                <a:off x="8414706" y="3949708"/>
                <a:ext cx="286437" cy="286437"/>
              </a:xfrm>
              <a:prstGeom prst="ellipse">
                <a:avLst/>
              </a:prstGeom>
              <a:solidFill>
                <a:srgbClr val="85D74C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dirty="0"/>
              </a:p>
            </p:txBody>
          </p:sp>
        </p:grpSp>
      </p:grpSp>
      <p:graphicFrame>
        <p:nvGraphicFramePr>
          <p:cNvPr id="50" name="Table 49">
            <a:extLst>
              <a:ext uri="{FF2B5EF4-FFF2-40B4-BE49-F238E27FC236}">
                <a16:creationId xmlns:a16="http://schemas.microsoft.com/office/drawing/2014/main" id="{17670093-0A41-51E1-6848-294C86D209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3274056"/>
              </p:ext>
            </p:extLst>
          </p:nvPr>
        </p:nvGraphicFramePr>
        <p:xfrm>
          <a:off x="6975460" y="4799795"/>
          <a:ext cx="4033797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7919">
                  <a:extLst>
                    <a:ext uri="{9D8B030D-6E8A-4147-A177-3AD203B41FA5}">
                      <a16:colId xmlns:a16="http://schemas.microsoft.com/office/drawing/2014/main" val="2878128330"/>
                    </a:ext>
                  </a:extLst>
                </a:gridCol>
                <a:gridCol w="2125878">
                  <a:extLst>
                    <a:ext uri="{9D8B030D-6E8A-4147-A177-3AD203B41FA5}">
                      <a16:colId xmlns:a16="http://schemas.microsoft.com/office/drawing/2014/main" val="321315905"/>
                    </a:ext>
                  </a:extLst>
                </a:gridCol>
              </a:tblGrid>
              <a:tr h="294941">
                <a:tc>
                  <a:txBody>
                    <a:bodyPr/>
                    <a:lstStyle/>
                    <a:p>
                      <a:r>
                        <a:rPr lang="en-US" dirty="0"/>
                        <a:t>N-qubit module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Avg gate fidelity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6367422"/>
                  </a:ext>
                </a:extLst>
              </a:tr>
              <a:tr h="294941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.996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7595560"/>
                  </a:ext>
                </a:extLst>
              </a:tr>
              <a:tr h="294941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.994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9077917"/>
                  </a:ext>
                </a:extLst>
              </a:tr>
              <a:tr h="294941">
                <a:tc>
                  <a:txBody>
                    <a:bodyPr/>
                    <a:lstStyle/>
                    <a:p>
                      <a:r>
                        <a:rPr lang="en-US" b="1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.990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8911388"/>
                  </a:ext>
                </a:extLst>
              </a:tr>
              <a:tr h="294941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.940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3494199"/>
                  </a:ext>
                </a:extLst>
              </a:tr>
            </a:tbl>
          </a:graphicData>
        </a:graphic>
      </p:graphicFrame>
      <p:pic>
        <p:nvPicPr>
          <p:cNvPr id="55" name="Picture 54">
            <a:extLst>
              <a:ext uri="{FF2B5EF4-FFF2-40B4-BE49-F238E27FC236}">
                <a16:creationId xmlns:a16="http://schemas.microsoft.com/office/drawing/2014/main" id="{393CE0F9-92F3-1303-7503-EB5C3B4AE4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01931" y="939113"/>
            <a:ext cx="6110102" cy="3706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9803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082C29-CAE3-7502-E54D-B2C3316DB5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Tradeoffs between gate speed and spectators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8412BA-F982-A112-E7B6-05B5981AFA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563" y="1377388"/>
            <a:ext cx="4781390" cy="3892456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9C2E5103-9D2F-55E1-F516-69E2667ACB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27965" y="1061780"/>
            <a:ext cx="6474472" cy="506760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2A08C95-01A7-5A7A-BEE3-0854F4510C11}"/>
              </a:ext>
            </a:extLst>
          </p:cNvPr>
          <p:cNvSpPr txBox="1"/>
          <p:nvPr/>
        </p:nvSpPr>
        <p:spPr>
          <a:xfrm>
            <a:off x="203860" y="5726840"/>
            <a:ext cx="6764100" cy="8720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lphaLcParenBoth"/>
            </a:pPr>
            <a:r>
              <a:rPr lang="en-US" dirty="0"/>
              <a:t>Larger frequency bandwidth: </a:t>
            </a:r>
            <a:r>
              <a:rPr lang="en-US" b="1" dirty="0"/>
              <a:t>increase spectator detunings</a:t>
            </a:r>
          </a:p>
          <a:p>
            <a:pPr marL="342900" indent="-342900">
              <a:lnSpc>
                <a:spcPct val="150000"/>
              </a:lnSpc>
              <a:buAutoNum type="alphaLcParenBoth"/>
            </a:pPr>
            <a:r>
              <a:rPr lang="en-US" dirty="0"/>
              <a:t>Longer qubit lifetimes: </a:t>
            </a:r>
            <a:r>
              <a:rPr lang="en-US" b="1" dirty="0"/>
              <a:t>slower gates, weaker spectators</a:t>
            </a:r>
          </a:p>
        </p:txBody>
      </p:sp>
      <p:sp>
        <p:nvSpPr>
          <p:cNvPr id="13" name="Rectangle 1">
            <a:extLst>
              <a:ext uri="{FF2B5EF4-FFF2-40B4-BE49-F238E27FC236}">
                <a16:creationId xmlns:a16="http://schemas.microsoft.com/office/drawing/2014/main" id="{007AAF9C-8D7A-7308-13DA-3DBB3056CD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65201" y="6471239"/>
            <a:ext cx="3526799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/>
              <a:t>Wei, et al. </a:t>
            </a:r>
            <a:r>
              <a:rPr lang="en-US" sz="1600" b="1" dirty="0"/>
              <a:t>Phys Rev Applied </a:t>
            </a:r>
            <a:r>
              <a:rPr lang="en-US" sz="1600" dirty="0"/>
              <a:t>(2024)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5E672D3-2C94-17BF-3EFE-5016FA07E90C}"/>
                  </a:ext>
                </a:extLst>
              </p:cNvPr>
              <p:cNvSpPr txBox="1"/>
              <p:nvPr/>
            </p:nvSpPr>
            <p:spPr>
              <a:xfrm>
                <a:off x="9317697" y="5796220"/>
                <a:ext cx="307385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Threshold at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 .99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5E672D3-2C94-17BF-3EFE-5016FA07E9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7697" y="5796220"/>
                <a:ext cx="3073857" cy="400110"/>
              </a:xfrm>
              <a:prstGeom prst="rect">
                <a:avLst/>
              </a:prstGeom>
              <a:blipFill>
                <a:blip r:embed="rId6"/>
                <a:stretch>
                  <a:fillRect l="-1980" t="-7692" b="-2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8E4B72E1-FFD2-DAEC-9135-16124DFAB5DB}"/>
              </a:ext>
            </a:extLst>
          </p:cNvPr>
          <p:cNvSpPr/>
          <p:nvPr/>
        </p:nvSpPr>
        <p:spPr>
          <a:xfrm>
            <a:off x="138896" y="5726840"/>
            <a:ext cx="6829064" cy="931399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0550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72FD94CF-E34C-4DE6-8133-648FF8BF246F}" vid="{720972D0-AB04-40F6-AF6E-7DD710970BCE}"/>
    </a:ext>
  </a:extLst>
</a:theme>
</file>

<file path=ppt/theme/theme2.xml><?xml version="1.0" encoding="utf-8"?>
<a:theme xmlns:a="http://schemas.openxmlformats.org/drawingml/2006/main" name="00_slide_templat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72FD94CF-E34C-4DE6-8133-648FF8BF246F}" vid="{720972D0-AB04-40F6-AF6E-7DD710970BCE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atlab_Template.potx" id="{D0DCF12D-E7C6-4283-BF80-87EFC0CE23DF}" vid="{EEB3645F-34E2-48B2-96BE-4F428C52B3A1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CAC5A57BCA96742B20F19105179392D" ma:contentTypeVersion="18" ma:contentTypeDescription="Create a new document." ma:contentTypeScope="" ma:versionID="ae78835bed9c77ab6557796eb71c0997">
  <xsd:schema xmlns:xsd="http://www.w3.org/2001/XMLSchema" xmlns:xs="http://www.w3.org/2001/XMLSchema" xmlns:p="http://schemas.microsoft.com/office/2006/metadata/properties" xmlns:ns3="d6dbe862-8a3b-4653-8086-42db40bcd308" xmlns:ns4="146e6ac5-474d-4643-90a9-6f9d8b40e84b" targetNamespace="http://schemas.microsoft.com/office/2006/metadata/properties" ma:root="true" ma:fieldsID="59207cffacf41bf73f05b223a25437c2" ns3:_="" ns4:_="">
    <xsd:import namespace="d6dbe862-8a3b-4653-8086-42db40bcd308"/>
    <xsd:import namespace="146e6ac5-474d-4643-90a9-6f9d8b40e84b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  <xsd:element ref="ns3:_activity" minOccurs="0"/>
                <xsd:element ref="ns3:MediaServiceDateTaken" minOccurs="0"/>
                <xsd:element ref="ns3:MediaServiceObjectDetectorVersions" minOccurs="0"/>
                <xsd:element ref="ns3:MediaLengthInSeconds" minOccurs="0"/>
                <xsd:element ref="ns3:MediaServiceSearchProperties" minOccurs="0"/>
                <xsd:element ref="ns3:MediaServiceSystemTags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6dbe862-8a3b-4653-8086-42db40bcd30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_activity" ma:index="19" nillable="true" ma:displayName="_activity" ma:hidden="true" ma:internalName="_activity">
      <xsd:simpleType>
        <xsd:restriction base="dms:Note"/>
      </xsd:simpleType>
    </xsd:element>
    <xsd:element name="MediaServiceDateTaken" ma:index="2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2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LengthInSeconds" ma:index="22" nillable="true" ma:displayName="MediaLengthInSeconds" ma:hidden="true" ma:internalName="MediaLengthInSeconds" ma:readOnly="true">
      <xsd:simpleType>
        <xsd:restriction base="dms:Unknown"/>
      </xsd:simpleType>
    </xsd:element>
    <xsd:element name="MediaServiceSearchProperties" ma:index="23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SystemTags" ma:index="24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Location" ma:index="25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46e6ac5-474d-4643-90a9-6f9d8b40e84b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8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d6dbe862-8a3b-4653-8086-42db40bcd308" xsi:nil="true"/>
  </documentManagement>
</p:properties>
</file>

<file path=customXml/itemProps1.xml><?xml version="1.0" encoding="utf-8"?>
<ds:datastoreItem xmlns:ds="http://schemas.openxmlformats.org/officeDocument/2006/customXml" ds:itemID="{A4AF6132-010C-4821-8115-7070854B360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95F0037-CFDA-40E4-B7BA-AB6755E8155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6dbe862-8a3b-4653-8086-42db40bcd308"/>
    <ds:schemaRef ds:uri="146e6ac5-474d-4643-90a9-6f9d8b40e84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94E81A3-4E9C-4219-8464-3C50D71A798E}">
  <ds:schemaRefs>
    <ds:schemaRef ds:uri="http://www.w3.org/XML/1998/namespace"/>
    <ds:schemaRef ds:uri="http://purl.org/dc/terms/"/>
    <ds:schemaRef ds:uri="http://schemas.openxmlformats.org/package/2006/metadata/core-properties"/>
    <ds:schemaRef ds:uri="http://purl.org/dc/elements/1.1/"/>
    <ds:schemaRef ds:uri="http://schemas.microsoft.com/office/infopath/2007/PartnerControls"/>
    <ds:schemaRef ds:uri="http://schemas.microsoft.com/office/2006/documentManagement/types"/>
    <ds:schemaRef ds:uri="http://purl.org/dc/dcmitype/"/>
    <ds:schemaRef ds:uri="146e6ac5-474d-4643-90a9-6f9d8b40e84b"/>
    <ds:schemaRef ds:uri="d6dbe862-8a3b-4653-8086-42db40bcd308"/>
    <ds:schemaRef ds:uri="http://schemas.microsoft.com/office/2006/metadata/properties"/>
  </ds:schemaRefs>
</ds:datastoreItem>
</file>

<file path=docMetadata/LabelInfo.xml><?xml version="1.0" encoding="utf-8"?>
<clbl:labelList xmlns:clbl="http://schemas.microsoft.com/office/2020/mipLabelMetadata">
  <clbl:label id="{9ef9f489-e0a0-4eeb-87cc-3a526112fd0d}" enabled="0" method="" siteId="{9ef9f489-e0a0-4eeb-87cc-3a526112fd0d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00_slide_template</Template>
  <TotalTime>6018</TotalTime>
  <Words>755</Words>
  <Application>Microsoft Office PowerPoint</Application>
  <PresentationFormat>Widescreen</PresentationFormat>
  <Paragraphs>121</Paragraphs>
  <Slides>11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Arial</vt:lpstr>
      <vt:lpstr>Arial</vt:lpstr>
      <vt:lpstr>Calibri</vt:lpstr>
      <vt:lpstr>Cambria Math</vt:lpstr>
      <vt:lpstr>Wingdings</vt:lpstr>
      <vt:lpstr>Office Theme</vt:lpstr>
      <vt:lpstr>00_slide_template</vt:lpstr>
      <vt:lpstr>Office Theme</vt:lpstr>
      <vt:lpstr>Error Budgeting for Superconducting Modular Quantum Architecture Designs</vt:lpstr>
      <vt:lpstr>Transpilation as co-design framework</vt:lpstr>
      <vt:lpstr>Four qubit SNAIL-based quantum module</vt:lpstr>
      <vt:lpstr>Gate crowding in a module</vt:lpstr>
      <vt:lpstr>Spectral crowding of terms</vt:lpstr>
      <vt:lpstr>Sources of infidelity from module crowding</vt:lpstr>
      <vt:lpstr>Error budgeting against spectators</vt:lpstr>
      <vt:lpstr>Module fidelities from optimized frequency stacks</vt:lpstr>
      <vt:lpstr>Tradeoffs between gate speed and spectators</vt:lpstr>
      <vt:lpstr>Conclusions</vt:lpstr>
      <vt:lpstr>Procedurally generating topologies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McKinney, Evan</dc:creator>
  <cp:lastModifiedBy>McKinney, Evan</cp:lastModifiedBy>
  <cp:revision>6</cp:revision>
  <dcterms:created xsi:type="dcterms:W3CDTF">2024-09-30T16:17:52Z</dcterms:created>
  <dcterms:modified xsi:type="dcterms:W3CDTF">2025-03-17T00:23:01Z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0x0101004CAC5A57BCA96742B20F19105179392D</vt:lpwstr>
  </property>
</Properties>
</file>